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2" r:id="rId10"/>
    <p:sldId id="264" r:id="rId11"/>
    <p:sldId id="265" r:id="rId12"/>
    <p:sldId id="266" r:id="rId13"/>
    <p:sldId id="267" r:id="rId14"/>
    <p:sldId id="275" r:id="rId15"/>
    <p:sldId id="276" r:id="rId16"/>
    <p:sldId id="268" r:id="rId17"/>
    <p:sldId id="277" r:id="rId18"/>
    <p:sldId id="269" r:id="rId19"/>
    <p:sldId id="270" r:id="rId20"/>
    <p:sldId id="271" r:id="rId21"/>
    <p:sldId id="272" r:id="rId22"/>
    <p:sldId id="294" r:id="rId23"/>
    <p:sldId id="273" r:id="rId24"/>
    <p:sldId id="291" r:id="rId25"/>
    <p:sldId id="293" r:id="rId26"/>
    <p:sldId id="295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6" r:id="rId40"/>
    <p:sldId id="298" r:id="rId41"/>
    <p:sldId id="299" r:id="rId42"/>
    <p:sldId id="300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image" Target="../media/image7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2"/>
            <c:bubble3D val="0"/>
            <c:explosion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комунальне господарства </c:v>
                </c:pt>
                <c:pt idx="1">
                  <c:v>соціальний захист</c:v>
                </c:pt>
                <c:pt idx="2">
                  <c:v>аграрної політики  і земельних відносин </c:v>
                </c:pt>
                <c:pt idx="3">
                  <c:v>праця і заробітна плата 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</c:v>
                </c:pt>
                <c:pt idx="1">
                  <c:v>8</c:v>
                </c:pt>
                <c:pt idx="2">
                  <c:v>510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368101395147684"/>
          <c:y val="5.8660148301925628E-4"/>
          <c:w val="0.43745041412913838"/>
          <c:h val="0.99941343001196503"/>
        </c:manualLayout>
      </c:layout>
      <c:overlay val="0"/>
      <c:txPr>
        <a:bodyPr/>
        <a:lstStyle/>
        <a:p>
          <a:pPr>
            <a:defRPr sz="2000" b="0"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Загальний</a:t>
            </a:r>
            <a:r>
              <a:rPr lang="uk-UA" sz="20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бюджет</a:t>
            </a:r>
          </a:p>
          <a:p>
            <a:pPr>
              <a:defRPr lang="ru-RU" sz="24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0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2000" b="1" baseline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млн.грн</a:t>
            </a:r>
            <a:r>
              <a:rPr lang="uk-UA" sz="20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5826820603341771"/>
          <c:y val="5.6643344509090775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610236220472446E-2"/>
          <c:y val="6.8168068320436093E-2"/>
          <c:w val="0.95276476377952768"/>
          <c:h val="0.793617090495686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Доходи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9.7104225414333667E-2"/>
                  <c:y val="1.1111112731279196E-2"/>
                </c:manualLayout>
              </c:layout>
              <c:tx>
                <c:rich>
                  <a:bodyPr/>
                  <a:lstStyle/>
                  <a:p>
                    <a:r>
                      <a:rPr lang="uk-UA" dirty="0" smtClean="0"/>
                      <a:t> </a:t>
                    </a:r>
                    <a:r>
                      <a:rPr lang="en-US" dirty="0" smtClean="0"/>
                      <a:t>23</a:t>
                    </a:r>
                    <a:r>
                      <a:rPr lang="uk-UA" dirty="0" smtClean="0"/>
                      <a:t> </a:t>
                    </a:r>
                    <a:r>
                      <a:rPr lang="en-US" dirty="0" smtClean="0"/>
                      <a:t>551</a:t>
                    </a:r>
                    <a:r>
                      <a:rPr lang="uk-UA" dirty="0" smtClean="0"/>
                      <a:t> </a:t>
                    </a:r>
                    <a:r>
                      <a:rPr lang="en-US" dirty="0" smtClean="0"/>
                      <a:t>651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789358379370408"/>
                  <c:y val="6.296297214391545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38</a:t>
                    </a:r>
                    <a:r>
                      <a:rPr lang="uk-UA" smtClean="0"/>
                      <a:t> </a:t>
                    </a:r>
                    <a:r>
                      <a:rPr lang="en-US" smtClean="0"/>
                      <a:t>562</a:t>
                    </a:r>
                    <a:r>
                      <a:rPr lang="uk-UA" smtClean="0"/>
                      <a:t> </a:t>
                    </a:r>
                    <a:r>
                      <a:rPr lang="en-US" smtClean="0"/>
                      <a:t>982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за 9 міс.</c:v>
                </c:pt>
                <c:pt idx="1">
                  <c:v>2021 за 9  міс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23551651</c:v>
                </c:pt>
                <c:pt idx="1">
                  <c:v>38562982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34-416F-AD44-1199CC37F1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Видатки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3.2368075138111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1709333835703982E-2"/>
                  <c:y val="1.2962964853159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2020 за 9 міс.</c:v>
                </c:pt>
                <c:pt idx="1">
                  <c:v>2021 за 9  міс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23678860</c:v>
                </c:pt>
                <c:pt idx="1">
                  <c:v>37308834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234-416F-AD44-1199CC37F1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3078400"/>
        <c:axId val="23079936"/>
        <c:axId val="0"/>
      </c:bar3DChart>
      <c:catAx>
        <c:axId val="230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3079936"/>
        <c:crosses val="autoZero"/>
        <c:auto val="1"/>
        <c:lblAlgn val="ctr"/>
        <c:lblOffset val="100"/>
        <c:noMultiLvlLbl val="0"/>
      </c:catAx>
      <c:valAx>
        <c:axId val="23079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3078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951009177397732"/>
          <c:y val="0.91069482941647772"/>
          <c:w val="0.69994358918271937"/>
          <c:h val="6.95466903371404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0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2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4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Дохід на 1-го жителя громади</a:t>
            </a:r>
          </a:p>
          <a:p>
            <a:pPr>
              <a:defRPr lang="ru-RU" sz="2800" b="1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24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(грн)</a:t>
            </a:r>
            <a:r>
              <a:rPr lang="uk-UA" sz="2800" b="1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236861997876615"/>
          <c:y val="1.087780694079912E-4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1610236220472508E-2"/>
          <c:y val="6.8168068320436134E-2"/>
          <c:w val="0.95276476377952768"/>
          <c:h val="0.793617090495686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2020 рік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sz="2400"/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3774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E29-48A0-931F-A6B8FD1B0E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рік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E29-48A0-931F-A6B8FD1B0E70}"/>
              </c:ext>
            </c:extLst>
          </c:dPt>
          <c:dLbls>
            <c:dLbl>
              <c:idx val="0"/>
              <c:layout>
                <c:manualLayout>
                  <c:x val="0.16642892665791714"/>
                  <c:y val="0.15925925925925927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/>
                      <a:t>4259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4259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E29-48A0-931F-A6B8FD1B0E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26449792"/>
        <c:axId val="26451328"/>
        <c:axId val="0"/>
      </c:bar3DChart>
      <c:catAx>
        <c:axId val="2644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6451328"/>
        <c:crosses val="autoZero"/>
        <c:auto val="1"/>
        <c:lblAlgn val="ctr"/>
        <c:lblOffset val="100"/>
        <c:noMultiLvlLbl val="0"/>
      </c:catAx>
      <c:valAx>
        <c:axId val="2645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644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24265210799104"/>
          <c:y val="0.9106949013072001"/>
          <c:w val="0.69994358918271971"/>
          <c:h val="6.9546690337140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24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591282117750602E-2"/>
          <c:y val="0"/>
          <c:w val="0.9654088050314465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рік</c:v>
                </c:pt>
              </c:strCache>
            </c:strRef>
          </c:tx>
          <c:spPr>
            <a:gradFill>
              <a:gsLst>
                <a:gs pos="0">
                  <a:schemeClr val="accent5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68250">
                  <a:srgbClr val="46BF68"/>
                </a:gs>
                <a:gs pos="98000">
                  <a:schemeClr val="accent2">
                    <a:lumMod val="75000"/>
                  </a:schemeClr>
                </a:gs>
              </a:gsLst>
              <a:lin ang="5400000" scaled="0"/>
            </a:gradFill>
          </c:spPr>
          <c:explosion val="25"/>
          <c:dLbls>
            <c:dLbl>
              <c:idx val="0"/>
              <c:layout>
                <c:manualLayout>
                  <c:x val="0.13782201088439389"/>
                  <c:y val="-0.161039475963308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F7E-4CEC-A5E7-3DC1A1D85696}"/>
                </c:ext>
              </c:extLst>
            </c:dLbl>
            <c:dLbl>
              <c:idx val="1"/>
              <c:layout>
                <c:manualLayout>
                  <c:x val="0.10839682721202841"/>
                  <c:y val="3.3655563694888098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/>
                      <a:t>РЕНТНА ПЛАТА
17%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7E-4CEC-A5E7-3DC1A1D85696}"/>
                </c:ext>
              </c:extLst>
            </c:dLbl>
            <c:dLbl>
              <c:idx val="2"/>
              <c:layout>
                <c:manualLayout>
                  <c:x val="-9.3327341807830592E-3"/>
                  <c:y val="-0.1611957721981249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7E-4CEC-A5E7-3DC1A1D85696}"/>
                </c:ext>
              </c:extLst>
            </c:dLbl>
            <c:dLbl>
              <c:idx val="3"/>
              <c:layout>
                <c:manualLayout>
                  <c:x val="5.9607809735216691E-2"/>
                  <c:y val="-1.1099288028926299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/>
                      <a:t>Єдиний податок
10%</a:t>
                    </a:r>
                    <a:endParaRPr lang="ru-RU" sz="1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7E-4CEC-A5E7-3DC1A1D85696}"/>
                </c:ext>
              </c:extLst>
            </c:dLbl>
            <c:dLbl>
              <c:idx val="4"/>
              <c:layout>
                <c:manualLayout>
                  <c:x val="2.124207740171521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err="1"/>
                      <a:t>Неподаткові надходження 
1%</a:t>
                    </a:r>
                    <a:endParaRPr lang="ru-RU" sz="160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F7E-4CEC-A5E7-3DC1A1D85696}"/>
                </c:ext>
              </c:extLst>
            </c:dLbl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ПДФО</c:v>
                </c:pt>
                <c:pt idx="1">
                  <c:v>РЕНТНА ПЛАТА</c:v>
                </c:pt>
                <c:pt idx="2">
                  <c:v>Податок на майно</c:v>
                </c:pt>
                <c:pt idx="3">
                  <c:v>Єдиний податок</c:v>
                </c:pt>
                <c:pt idx="4">
                  <c:v>Неподаткові надходження 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11583842</c:v>
                </c:pt>
                <c:pt idx="1">
                  <c:v>6784749</c:v>
                </c:pt>
                <c:pt idx="2">
                  <c:v>18442602</c:v>
                </c:pt>
                <c:pt idx="3">
                  <c:v>1376463</c:v>
                </c:pt>
                <c:pt idx="4">
                  <c:v>351763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F7E-4CEC-A5E7-3DC1A1D856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668632248746602"/>
          <c:y val="0"/>
          <c:w val="0.85331367751253462"/>
          <c:h val="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Юридичні особи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solidFill>
                <a:srgbClr val="FFFF00"/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lang="ru-RU" sz="18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Орендна плата</c:v>
                </c:pt>
                <c:pt idx="1">
                  <c:v>Земельний податок</c:v>
                </c:pt>
                <c:pt idx="2">
                  <c:v>Єдиний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8679.5120000000006</c:v>
                </c:pt>
                <c:pt idx="1">
                  <c:v>8135.1180000000004</c:v>
                </c:pt>
                <c:pt idx="2">
                  <c:v>106.06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A7-4FA4-9B3C-FC43E63CD8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Фізичні особи</c:v>
                </c:pt>
              </c:strCache>
            </c:strRef>
          </c:tx>
          <c:spPr>
            <a:solidFill>
              <a:srgbClr val="2C3C43">
                <a:lumMod val="60000"/>
                <a:lumOff val="40000"/>
              </a:srgbClr>
            </a:solidFill>
          </c:spPr>
          <c:invertIfNegative val="0"/>
          <c:dLbls>
            <c:spPr>
              <a:solidFill>
                <a:srgbClr val="2C3C43">
                  <a:lumMod val="60000"/>
                  <a:lumOff val="40000"/>
                </a:srgbClr>
              </a:solidFill>
              <a:ln>
                <a:solidFill>
                  <a:srgbClr val="FF0000"/>
                </a:solidFill>
              </a:ln>
            </c:spPr>
            <c:txPr>
              <a:bodyPr/>
              <a:lstStyle/>
              <a:p>
                <a:pPr>
                  <a:defRPr lang="ru-RU" sz="18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Орендна плата</c:v>
                </c:pt>
                <c:pt idx="1">
                  <c:v>Земельний податок</c:v>
                </c:pt>
                <c:pt idx="2">
                  <c:v>Єдиний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409.35899999999981</c:v>
                </c:pt>
                <c:pt idx="1">
                  <c:v>523.81899999999996</c:v>
                </c:pt>
                <c:pt idx="2">
                  <c:v>473.077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A7-4FA4-9B3C-FC43E63CD8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serLines/>
        <c:axId val="25819392"/>
        <c:axId val="25787008"/>
      </c:barChart>
      <c:valAx>
        <c:axId val="2578700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5819392"/>
        <c:crosses val="autoZero"/>
        <c:crossBetween val="between"/>
      </c:valAx>
      <c:catAx>
        <c:axId val="25819392"/>
        <c:scaling>
          <c:orientation val="minMax"/>
        </c:scaling>
        <c:delete val="0"/>
        <c:axPos val="l"/>
        <c:min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ru-RU" sz="2000" b="1"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25787008"/>
        <c:crosses val="autoZero"/>
        <c:auto val="1"/>
        <c:lblAlgn val="ctr"/>
        <c:lblOffset val="100"/>
        <c:noMultiLvlLbl val="0"/>
      </c:catAx>
      <c:spPr>
        <a:noFill/>
        <a:ln>
          <a:noFill/>
        </a:ln>
      </c:spPr>
    </c:plotArea>
    <c:legend>
      <c:legendPos val="t"/>
      <c:layout/>
      <c:overlay val="0"/>
      <c:spPr>
        <a:ln>
          <a:noFill/>
        </a:ln>
      </c:spPr>
      <c:txPr>
        <a:bodyPr/>
        <a:lstStyle/>
        <a:p>
          <a:pPr>
            <a:defRPr lang="ru-RU" sz="2400"/>
          </a:pPr>
          <a:endParaRPr lang="uk-UA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38932315408548"/>
          <c:y val="6.3010408464313106E-2"/>
          <c:w val="0.6464332942531773"/>
          <c:h val="0.799171354544549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12700" cap="rnd" cmpd="sng" algn="ctr">
              <a:solidFill>
                <a:schemeClr val="accent2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1.0172745861146941E-2"/>
                  <c:y val="9.100099373841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087-4580-9906-B7A5DAC7CFFE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087-4580-9906-B7A5DAC7CFFE}"/>
                </c:ext>
              </c:extLst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87-4580-9906-B7A5DAC7CFFE}"/>
                </c:ext>
              </c:extLst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87-4580-9906-B7A5DAC7CFFE}"/>
                </c:ext>
              </c:extLst>
            </c:dLbl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87-4580-9906-B7A5DAC7CFFE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87-4580-9906-B7A5DAC7CFFE}"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087-4580-9906-B7A5DAC7CFFE}"/>
                </c:ext>
              </c:extLst>
            </c:dLbl>
            <c:dLbl>
              <c:idx val="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087-4580-9906-B7A5DAC7CFFE}"/>
                </c:ext>
              </c:extLst>
            </c:dLbl>
            <c:dLbl>
              <c:idx val="8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087-4580-9906-B7A5DAC7CFFE}"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087-4580-9906-B7A5DAC7CFFE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087-4580-9906-B7A5DAC7CFFE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087-4580-9906-B7A5DAC7CFFE}"/>
                </c:ext>
              </c:extLst>
            </c:dLbl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Січень</c:v>
                </c:pt>
                <c:pt idx="1">
                  <c:v>Лютий </c:v>
                </c:pt>
                <c:pt idx="2">
                  <c:v>Березень</c:v>
                </c:pt>
                <c:pt idx="3">
                  <c:v>Квітень</c:v>
                </c:pt>
                <c:pt idx="4">
                  <c:v>Травень</c:v>
                </c:pt>
                <c:pt idx="5">
                  <c:v>Червень</c:v>
                </c:pt>
                <c:pt idx="6">
                  <c:v>Липень</c:v>
                </c:pt>
                <c:pt idx="7">
                  <c:v>Серпень</c:v>
                </c:pt>
                <c:pt idx="8">
                  <c:v>Вересень</c:v>
                </c:pt>
                <c:pt idx="9">
                  <c:v>Жовтень</c:v>
                </c:pt>
                <c:pt idx="10">
                  <c:v>Листопад</c:v>
                </c:pt>
              </c:strCache>
            </c:strRef>
          </c:cat>
          <c:val>
            <c:numRef>
              <c:f>Лист1!$B$2:$B$12</c:f>
              <c:numCache>
                <c:formatCode>#,##0.000</c:formatCode>
                <c:ptCount val="11"/>
                <c:pt idx="0" formatCode="General">
                  <c:v>493.892</c:v>
                </c:pt>
                <c:pt idx="1">
                  <c:v>11.273</c:v>
                </c:pt>
                <c:pt idx="2">
                  <c:v>1249.5889999999999</c:v>
                </c:pt>
                <c:pt idx="3">
                  <c:v>627.63599999999997</c:v>
                </c:pt>
                <c:pt idx="4">
                  <c:v>698.82399999999996</c:v>
                </c:pt>
                <c:pt idx="5">
                  <c:v>576.90800000000002</c:v>
                </c:pt>
                <c:pt idx="6" formatCode="General">
                  <c:v>874.08299999999997</c:v>
                </c:pt>
                <c:pt idx="7" formatCode="General">
                  <c:v>957.27599999999995</c:v>
                </c:pt>
                <c:pt idx="8" formatCode="#,##0.00">
                  <c:v>1066.9760000000001</c:v>
                </c:pt>
                <c:pt idx="9" formatCode="#,##0.00">
                  <c:v>1255.375</c:v>
                </c:pt>
                <c:pt idx="10" formatCode="0.000">
                  <c:v>937.649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087-4580-9906-B7A5DAC7C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819200"/>
        <c:axId val="26825088"/>
      </c:barChart>
      <c:catAx>
        <c:axId val="26819200"/>
        <c:scaling>
          <c:orientation val="minMax"/>
        </c:scaling>
        <c:delete val="0"/>
        <c:axPos val="l"/>
        <c:numFmt formatCode="General" sourceLinked="0"/>
        <c:majorTickMark val="out"/>
        <c:minorTickMark val="out"/>
        <c:tickLblPos val="nextTo"/>
        <c:txPr>
          <a:bodyPr/>
          <a:lstStyle/>
          <a:p>
            <a:pPr>
              <a:defRPr lang="ru-RU" sz="2400" b="1"/>
            </a:pPr>
            <a:endParaRPr lang="uk-UA"/>
          </a:p>
        </c:txPr>
        <c:crossAx val="26825088"/>
        <c:crosses val="autoZero"/>
        <c:auto val="1"/>
        <c:lblAlgn val="ctr"/>
        <c:lblOffset val="100"/>
        <c:noMultiLvlLbl val="0"/>
      </c:catAx>
      <c:valAx>
        <c:axId val="26825088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26819200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ru-RU"/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Видатки</c:v>
                </c:pt>
              </c:strCache>
            </c:strRef>
          </c:tx>
          <c:explosion val="25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/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Органи місцевого самоврядування 5704,768</c:v>
                </c:pt>
                <c:pt idx="1">
                  <c:v>Дошкільна освіта 2 643,807</c:v>
                </c:pt>
                <c:pt idx="2">
                  <c:v>Загальна середня освіта 12067,358</c:v>
                </c:pt>
                <c:pt idx="3">
                  <c:v>Пільговий проїзд 304,678</c:v>
                </c:pt>
                <c:pt idx="4">
                  <c:v>ЦНСП 971,864</c:v>
                </c:pt>
                <c:pt idx="5">
                  <c:v>Соціальні виплати 183,180</c:v>
                </c:pt>
                <c:pt idx="6">
                  <c:v>СБК 2023,968</c:v>
                </c:pt>
                <c:pt idx="7">
                  <c:v>Благоустрій 4224,359</c:v>
                </c:pt>
                <c:pt idx="8">
                  <c:v>Дороги 419,542</c:v>
                </c:pt>
                <c:pt idx="9">
                  <c:v>Утримання об'єктів спільного користування 2460,070</c:v>
                </c:pt>
                <c:pt idx="10">
                  <c:v>Агенція автомобільних доріг 3500,000</c:v>
                </c:pt>
              </c:strCache>
            </c:strRef>
          </c:cat>
          <c:val>
            <c:numRef>
              <c:f>Лист1!$B$2:$B$12</c:f>
              <c:numCache>
                <c:formatCode>0.000</c:formatCode>
                <c:ptCount val="11"/>
                <c:pt idx="0">
                  <c:v>5704.768</c:v>
                </c:pt>
                <c:pt idx="1">
                  <c:v>2643.8069999999998</c:v>
                </c:pt>
                <c:pt idx="2">
                  <c:v>12067.357999999993</c:v>
                </c:pt>
                <c:pt idx="3">
                  <c:v>304.678</c:v>
                </c:pt>
                <c:pt idx="4">
                  <c:v>971.86399999999981</c:v>
                </c:pt>
                <c:pt idx="5">
                  <c:v>183.18</c:v>
                </c:pt>
                <c:pt idx="6">
                  <c:v>2023.9680000000001</c:v>
                </c:pt>
                <c:pt idx="7">
                  <c:v>4224.3590000000004</c:v>
                </c:pt>
                <c:pt idx="8">
                  <c:v>419.54199999999986</c:v>
                </c:pt>
                <c:pt idx="9">
                  <c:v>2460.0700000000002</c:v>
                </c:pt>
                <c:pt idx="10">
                  <c:v>3500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091-4C21-B110-307E88EBC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64461962524486"/>
          <c:y val="0"/>
          <c:w val="0.33406954574885023"/>
          <c:h val="0.92796403506316161"/>
        </c:manualLayout>
      </c:layout>
      <c:overlay val="0"/>
      <c:txPr>
        <a:bodyPr/>
        <a:lstStyle/>
        <a:p>
          <a:pPr>
            <a:defRPr lang="ru-RU" sz="1200" b="1"/>
          </a:pPr>
          <a:endParaRPr lang="uk-UA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0.54482</cdr:x>
      <cdr:y>0.22916</cdr:y>
    </cdr:from>
    <cdr:to>
      <cdr:x>0.84827</cdr:x>
      <cdr:y>0.29167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65204" y="1571611"/>
          <a:ext cx="142876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0.2262</cdr:x>
      <cdr:y>0.1875</cdr:y>
    </cdr:from>
    <cdr:to>
      <cdr:x>0.45379</cdr:x>
      <cdr:y>0.3125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65006" y="1285859"/>
          <a:ext cx="1071570" cy="8572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uk-UA" sz="1800" b="1" dirty="0"/>
        </a:p>
      </cdr:txBody>
    </cdr:sp>
  </cdr:relSizeAnchor>
  <cdr:relSizeAnchor xmlns:cdr="http://schemas.openxmlformats.org/drawingml/2006/chartDrawing">
    <cdr:from>
      <cdr:x>0.65103</cdr:x>
      <cdr:y>0.47917</cdr:y>
    </cdr:from>
    <cdr:to>
      <cdr:x>0.87862</cdr:x>
      <cdr:y>0.58333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65270" y="3286123"/>
          <a:ext cx="1071570" cy="7143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uk-UA" sz="1800" b="1" dirty="0"/>
        </a:p>
      </cdr:txBody>
    </cdr:sp>
  </cdr:relSizeAnchor>
  <cdr:relSizeAnchor xmlns:cdr="http://schemas.openxmlformats.org/drawingml/2006/chartDrawing">
    <cdr:from>
      <cdr:x>0.72689</cdr:x>
      <cdr:y>0.70833</cdr:y>
    </cdr:from>
    <cdr:to>
      <cdr:x>1</cdr:x>
      <cdr:y>0.84167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422460" y="4857759"/>
          <a:ext cx="1285883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uk-UA" sz="1800" b="1" dirty="0"/>
        </a:p>
        <a:p xmlns:a="http://schemas.openxmlformats.org/drawingml/2006/main">
          <a:endParaRPr lang="uk-UA" sz="1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0.62554</cdr:x>
      <cdr:y>0.27083</cdr:y>
    </cdr:from>
    <cdr:to>
      <cdr:x>0.82525</cdr:x>
      <cdr:y>0.40417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64051" y="18573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uk-UA" sz="2000" b="1" dirty="0"/>
        </a:p>
        <a:p xmlns:a="http://schemas.openxmlformats.org/drawingml/2006/main">
          <a:endParaRPr lang="uk-UA" sz="1100" dirty="0"/>
        </a:p>
      </cdr:txBody>
    </cdr:sp>
  </cdr:relSizeAnchor>
  <cdr:relSizeAnchor xmlns:cdr="http://schemas.openxmlformats.org/drawingml/2006/chartDrawing">
    <cdr:from>
      <cdr:x>0.70355</cdr:x>
      <cdr:y>0.65625</cdr:y>
    </cdr:from>
    <cdr:to>
      <cdr:x>0.90327</cdr:x>
      <cdr:y>0.78958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21241" y="450057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uk-UA" sz="20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2D397-F99E-4C5F-A18B-442D69ADC054}" type="datetimeFigureOut">
              <a:rPr lang="uk-UA" smtClean="0"/>
              <a:t>02.12.2021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4030E-1869-438A-8C2C-2A447424D5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37233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5583E-6B24-4C88-87C4-48D8E7F9A823}" type="datetimeFigureOut">
              <a:rPr lang="uk-UA" smtClean="0"/>
              <a:t>02.12.2021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A11B0-418A-4F57-A3D9-CE7A12878D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426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11B0-418A-4F57-A3D9-CE7A12878D92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7144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A11B0-418A-4F57-A3D9-CE7A12878D92}" type="slidenum">
              <a:rPr lang="uk-UA" smtClean="0"/>
              <a:t>38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1572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93987"/>
            <a:ext cx="9144000" cy="1470025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Звіт голови </a:t>
            </a:r>
            <a:b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Сергіївської сільської територіальної громади </a:t>
            </a:r>
            <a:b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2021 рік </a:t>
            </a:r>
            <a:endParaRPr lang="uk-UA" sz="6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герб громад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120" y="5350133"/>
            <a:ext cx="1205880" cy="1507867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6237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Byudzhet-Gros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  <a:softEdge rad="31750"/>
          </a:effectLst>
        </p:spPr>
      </p:pic>
      <p:sp>
        <p:nvSpPr>
          <p:cNvPr id="5" name="Блок-схема: альтернативный процесс 4"/>
          <p:cNvSpPr/>
          <p:nvPr/>
        </p:nvSpPr>
        <p:spPr>
          <a:xfrm>
            <a:off x="2771800" y="188640"/>
            <a:ext cx="5472608" cy="230425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Головні цифри бюджету 2021 року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33871233"/>
              </p:ext>
            </p:extLst>
          </p:nvPr>
        </p:nvGraphicFramePr>
        <p:xfrm>
          <a:off x="6532" y="1"/>
          <a:ext cx="4708343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22003537"/>
              </p:ext>
            </p:extLst>
          </p:nvPr>
        </p:nvGraphicFramePr>
        <p:xfrm>
          <a:off x="4565469" y="0"/>
          <a:ext cx="457853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9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440305"/>
              </p:ext>
            </p:extLst>
          </p:nvPr>
        </p:nvGraphicFramePr>
        <p:xfrm>
          <a:off x="0" y="646332"/>
          <a:ext cx="9144000" cy="63830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416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91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1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65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11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595767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Заплановано на 2021 рік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План зі змінами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Фактично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% виконання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Відхилення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5767">
                <a:tc>
                  <a:txBody>
                    <a:bodyPr/>
                    <a:lstStyle/>
                    <a:p>
                      <a:r>
                        <a:rPr lang="uk-UA" sz="2000" b="1" dirty="0">
                          <a:latin typeface="Times New Roman" pitchFamily="18" charset="0"/>
                          <a:cs typeface="Times New Roman" pitchFamily="18" charset="0"/>
                        </a:rPr>
                        <a:t>Податкові надходження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26 636 300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34 955 322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38 211 218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109,31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+ 3 </a:t>
                      </a:r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255 896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95767">
                <a:tc>
                  <a:txBody>
                    <a:bodyPr/>
                    <a:lstStyle/>
                    <a:p>
                      <a:r>
                        <a:rPr lang="uk-UA" sz="2000" b="1" dirty="0">
                          <a:latin typeface="Times New Roman" pitchFamily="18" charset="0"/>
                          <a:cs typeface="Times New Roman" pitchFamily="18" charset="0"/>
                        </a:rPr>
                        <a:t>Неподаткові надходження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69 400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51 975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351 763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676,79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299 788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95767">
                <a:tc>
                  <a:txBody>
                    <a:bodyPr/>
                    <a:lstStyle/>
                    <a:p>
                      <a:r>
                        <a:rPr lang="uk-UA" sz="2000" b="1" dirty="0">
                          <a:latin typeface="Times New Roman" pitchFamily="18" charset="0"/>
                          <a:cs typeface="Times New Roman" pitchFamily="18" charset="0"/>
                        </a:rPr>
                        <a:t>Офіційні трансферти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10 738 242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8 092 373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2 010 362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>
                          <a:latin typeface="Times New Roman" pitchFamily="18" charset="0"/>
                          <a:cs typeface="Times New Roman" pitchFamily="18" charset="0"/>
                        </a:rPr>
                        <a:t>- 82 010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доходів та виконання за 2021 рік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407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Структура власних доходів бюджету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Объект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184054670"/>
              </p:ext>
            </p:extLst>
          </p:nvPr>
        </p:nvGraphicFramePr>
        <p:xfrm>
          <a:off x="4283968" y="836712"/>
          <a:ext cx="486003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20363" y="836712"/>
            <a:ext cx="43672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sz="2000" b="1" i="1" u="sng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Податок та збір на доходи фізичних осіб ( ПДФО)  -  11 583 842 грн</a:t>
            </a:r>
          </a:p>
          <a:p>
            <a:pPr algn="just">
              <a:buFont typeface="Arial" pitchFamily="34" charset="0"/>
              <a:buChar char="•"/>
            </a:pP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Рентна плата за користування надрами – 6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784 749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грн</a:t>
            </a:r>
          </a:p>
          <a:p>
            <a:pPr algn="just"/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Податок на майно – 18 442 602 грн</a:t>
            </a:r>
          </a:p>
          <a:p>
            <a:pPr algn="just">
              <a:buFont typeface="Arial" pitchFamily="34" charset="0"/>
              <a:buChar char="•"/>
            </a:pP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Єдиний податок – 1 376 463 грн</a:t>
            </a:r>
          </a:p>
          <a:p>
            <a:pPr algn="just"/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 Неподаткові надходження –</a:t>
            </a:r>
          </a:p>
          <a:p>
            <a:pPr algn="just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351 763 </a:t>
            </a:r>
          </a:p>
          <a:p>
            <a:pPr algn="just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Грн.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364206"/>
              </p:ext>
            </p:extLst>
          </p:nvPr>
        </p:nvGraphicFramePr>
        <p:xfrm>
          <a:off x="9717" y="908720"/>
          <a:ext cx="896448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податків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576230710"/>
              </p:ext>
            </p:extLst>
          </p:nvPr>
        </p:nvGraphicFramePr>
        <p:xfrm>
          <a:off x="0" y="1196752"/>
          <a:ext cx="9144000" cy="5626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Рента плата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5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Администратор\Desktop\завантаженн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0450" y="2967335"/>
            <a:ext cx="8083111" cy="280076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Головні</a:t>
            </a:r>
            <a:r>
              <a:rPr lang="ru-RU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8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видатки</a:t>
            </a:r>
            <a:endParaRPr lang="ru-RU" sz="8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8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2021 року</a:t>
            </a:r>
            <a:endParaRPr lang="ru-RU" sz="8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175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18544480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7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Дошкільні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заклади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освіти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2 643 807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грн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923330"/>
            <a:ext cx="2664296" cy="1209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ДНЗ «Перлинка»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Дітей -13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Працівників - 9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911389"/>
            <a:ext cx="2664296" cy="1209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ДНЗ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«Джерельце»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Дітей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-37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Працівників -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00" y="923330"/>
            <a:ext cx="2664296" cy="12095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ДНЗ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«Ромашка»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Дітей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-20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Працівників -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874" y="2149018"/>
            <a:ext cx="296557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Загалом 711 803 грн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79864" y="2132855"/>
            <a:ext cx="2632296" cy="3480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Загалом 1 208 714 грн</a:t>
            </a:r>
            <a:r>
              <a:rPr lang="uk-UA" sz="1600" dirty="0" smtClean="0"/>
              <a:t>.</a:t>
            </a:r>
            <a:endParaRPr lang="uk-UA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2200" y="2120915"/>
            <a:ext cx="2664296" cy="3951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Загалом 723 290 грн</a:t>
            </a:r>
            <a:r>
              <a:rPr lang="uk-UA" dirty="0" smtClean="0"/>
              <a:t>.</a:t>
            </a:r>
            <a:endParaRPr lang="uk-UA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71347" y="2132856"/>
            <a:ext cx="0" cy="47251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0" y="2516016"/>
            <a:ext cx="2965573" cy="616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Заробітна плата – 467 073 грн.</a:t>
            </a:r>
            <a:endParaRPr lang="uk-UA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874" y="3143489"/>
            <a:ext cx="2976517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Предмети, обладнання , матеріали та інвентар – 52 221 грн. (придбання дверей, іграшок, товарів на ремонт та інші).</a:t>
            </a:r>
            <a:endParaRPr lang="uk-UA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874" y="4716421"/>
            <a:ext cx="3008517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Продукти харчування – 39 847 грн.</a:t>
            </a:r>
            <a:endParaRPr lang="uk-UA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482" y="5366309"/>
            <a:ext cx="2986909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Оплата послуг (крім комунальних) – 21 750 грн.</a:t>
            </a:r>
            <a:endParaRPr lang="uk-UA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5486" y="6074691"/>
            <a:ext cx="3008518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Оплата електроенергії – 14 999 грн.</a:t>
            </a:r>
            <a:endParaRPr lang="uk-UA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197225" y="2513370"/>
            <a:ext cx="2965573" cy="616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Заробітна плата – 817 721 грн.</a:t>
            </a:r>
            <a:endParaRPr lang="uk-UA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258433" y="2527259"/>
            <a:ext cx="2965573" cy="308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Заробітна плата – 443 195 грн.</a:t>
            </a:r>
            <a:endParaRPr lang="uk-UA" sz="16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213429" y="3143489"/>
            <a:ext cx="2976517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Предмети, обладнання , матеріали та інвентар – 84 877 грн. (встановлення забору,придбання водонагрівачів, господарчих товарів та інші).</a:t>
            </a:r>
            <a:endParaRPr lang="uk-UA" sz="1600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89946" y="2841688"/>
            <a:ext cx="2976517" cy="13111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Предмети, обладнання , матеріали та інвентар – 36 544 грн. (придбання столів, стільців, посуду, іграшок та інші).</a:t>
            </a:r>
            <a:endParaRPr lang="uk-UA" sz="16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0603" y="4727665"/>
            <a:ext cx="3008517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Продукти харчування – 82 441 грн.</a:t>
            </a:r>
            <a:endParaRPr lang="uk-UA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200089" y="4170485"/>
            <a:ext cx="3008517" cy="3249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Продукти харчування – 34 380 грн.</a:t>
            </a:r>
            <a:endParaRPr lang="uk-UA" sz="14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168531" y="5384373"/>
            <a:ext cx="2986909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Оплата послуг (крім комунальних) – 31785 грн.</a:t>
            </a:r>
            <a:endParaRPr lang="uk-UA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62798" y="4515087"/>
            <a:ext cx="2986909" cy="8889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Оплата послуг (крім комунальних) (в т. ч. </a:t>
            </a:r>
            <a:r>
              <a:rPr lang="uk-UA" sz="1600" dirty="0" err="1" smtClean="0"/>
              <a:t>відмостка</a:t>
            </a:r>
            <a:r>
              <a:rPr lang="uk-UA" sz="1600" dirty="0" smtClean="0"/>
              <a:t>) – 57 888 грн.</a:t>
            </a:r>
            <a:endParaRPr lang="uk-UA" sz="16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184305" y="6093826"/>
            <a:ext cx="3008518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Оплата електроенергії – 15 097 грн.</a:t>
            </a:r>
            <a:endParaRPr lang="uk-UA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92823" y="5443939"/>
            <a:ext cx="3008518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/>
              <a:t>Оплата природнього газу – 47 351 грн.</a:t>
            </a:r>
            <a:endParaRPr lang="uk-UA" sz="1400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215488" y="6133486"/>
            <a:ext cx="3008518" cy="649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Придбання комплекту відеоспостереження – 13 600 грн.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42874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Сергіївська ЗОШ І-ІІІ ст</a:t>
            </a:r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Учнів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114,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працівників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- 32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42619" y="1148792"/>
            <a:ext cx="8640960" cy="777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Видатки всього – 4 662 189 грн.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" y="1928550"/>
            <a:ext cx="8268744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Заробітна плата – 3 228 673 грн.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Предмети, матеріали, обладнання та інвентар – 265 009 грн.:</a:t>
            </a:r>
          </a:p>
          <a:p>
            <a:pPr marL="285750" indent="-285750"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Придбання господарських товарів – 17 330 грн.;</a:t>
            </a:r>
          </a:p>
          <a:p>
            <a:pPr marL="285750" indent="-285750"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Придбання дверного блоку – 25 324 грн.;</a:t>
            </a:r>
          </a:p>
          <a:p>
            <a:pPr marL="285750" indent="-285750"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Придбання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акардеону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6 500 грн.;</a:t>
            </a:r>
          </a:p>
          <a:p>
            <a:pPr marL="285750" indent="-285750"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Придбання столів і стільців – 34 900 грн.;</a:t>
            </a:r>
          </a:p>
          <a:p>
            <a:pPr marL="285750" indent="-285750"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Придбання товарів для ремонту – 35 097 грн.</a:t>
            </a:r>
          </a:p>
          <a:p>
            <a:pPr marL="285750" indent="-285750"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Придбання дизельного палива, бензину – 73 098 грн.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Продукти харчування – 86 730 грн.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Оплата послуг(крім комунальних) – 304 115 грн.: </a:t>
            </a:r>
          </a:p>
          <a:p>
            <a:pPr marL="285750" indent="-285750"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Придбання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системи очищення води – 49 999 грн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Послуги по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пот.ремонту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автобусів – 36 806 грн.</a:t>
            </a:r>
          </a:p>
          <a:p>
            <a:pPr marL="285750" indent="-285750"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Поточний ремонт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їдальнії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200 000 грн.;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Оплата електроенергії – 77 981 грн.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2050" name="Picture 2" descr="D:\фото камера\IMG_37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571" y="2396805"/>
            <a:ext cx="2119793" cy="141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\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5029" y="4077072"/>
            <a:ext cx="2397290" cy="159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50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anaseiko\обмін\СЕРГІЇВСЬКА ТЕРИТОРІАЛЬНА ГРОМАДА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7" y="1179395"/>
            <a:ext cx="6443428" cy="488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8172400" cy="70788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Сергіївська </a:t>
            </a:r>
            <a:r>
              <a:rPr lang="ru-RU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територіальна</a:t>
            </a:r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громада</a:t>
            </a:r>
            <a:endParaRPr lang="ru-RU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2" descr="D:\Users\Администратор\Desktop\Ютуб канал\1 випуск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2791" y="1196752"/>
            <a:ext cx="270120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3 старостати</a:t>
            </a:r>
          </a:p>
          <a:p>
            <a:pPr algn="ctr"/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13 населених пунктів</a:t>
            </a:r>
          </a:p>
          <a:p>
            <a:pPr algn="ctr"/>
            <a:endParaRPr lang="uk-UA" sz="2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2775 жителів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 2021 рік:</a:t>
            </a:r>
          </a:p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Померлих – 64</a:t>
            </a:r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Народжених – 10</a:t>
            </a:r>
          </a:p>
          <a:p>
            <a:endParaRPr lang="uk-UA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Площа громади-168 км2</a:t>
            </a:r>
          </a:p>
        </p:txBody>
      </p:sp>
    </p:spTree>
    <p:extLst>
      <p:ext uri="{BB962C8B-B14F-4D97-AF65-F5344CB8AC3E}">
        <p14:creationId xmlns:p14="http://schemas.microsoft.com/office/powerpoint/2010/main" val="29772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Розбишівська 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гімназія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учнів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- 86,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працівників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- 23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0" y="996864"/>
            <a:ext cx="9144000" cy="561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Видатки всього – 3 583 711 грн.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484784"/>
            <a:ext cx="9144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Заробітна плата – 2 310 739 грн.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Предмети, матеріали, обладнання та інвентар – 244 105 грн.:</a:t>
            </a:r>
          </a:p>
          <a:p>
            <a:pPr marL="285750" indent="-285750"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Придбання господарських товарів – 21 853 грн.;придбання товарів для ремонту</a:t>
            </a:r>
          </a:p>
          <a:p>
            <a:pPr marL="285750" indent="-285750">
              <a:buFontTx/>
              <a:buChar char="-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11 191 грн., придбання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прилада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пож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езпеки – 46 490 грн., придбання скловолокна – 27 800 грн., придбання суміші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просоч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поверх.вогнезахисту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34 999 грн., придбання плитки гумової – 13 643 грн., придбання дизельного палива, бензину – 30 572 грн.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Продукти харчування – 57 726 грн.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Оплата послуг(крім комунальних) – 293 304 грн.: 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Послуги з поточного ремонту фасаду – 24 193 грн., поточний ремонт автобусу – 9040 грн.,послуги по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виг.док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Сист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Протипож.захисту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» - 49 594 грн., обробка горища – 49 999 грн.,  ремонт електромережі – 30 000 грн., встановлення системи протипожежного захисту – 49 999 грн., послуги з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пусконаладки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сист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ігнал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. – 49 954 грн.,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Придбання системи очищення води – 49 999 грн.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Оплата електроенергії – 66 462 грн.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Придбання обладнання і предметів довгострокового користування – 50 211 грн.: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придбання холодильника – 10 949 грн., придбання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дровокола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39 262 грн.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4098" name="Picture 2" descr="D:\Users\Администратор\Desktop\162844461_2958898234388148_250752898610794608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38534"/>
            <a:ext cx="2135258" cy="88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05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292662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Качанівська ЗОШ І-ІІ ст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Учнів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51,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працівників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- 21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3192" y="2060848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Заробітна плата – 2 516 573 грн.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Предмети, матеріали, обладнання та інвентар – 166 733 грн.: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Придбання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жалюзів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– 7 128 грн.; придбання м'ячів – 5 000 грн.; придбання матеріалів для заняття учнів –7 500 грн.; придбання офісних меблів –5 999грн.;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придбання товарів для ремонту – 34 597 грн., придбання дизельного палива, бензину – 77 712 грн., придбання перфоратора,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дрель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болгарка – 5 040 грн.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Продукти харчування – 45 757 грн.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Оплата послуг(крім комунальних) – 181 631 грн.: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Послуги по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пот.ремонту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автобусів – 30 276 грн., поточний ремонт кухні – 26 417 грн.; поточний ремонт вимощення – 49 874 грн., послуги з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пот.рем.битонір.подвіря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– 49 991 грн.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Придбання системи очищення води – 49 999 грн.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Оплата електроенергії – 49 216 грн.</a:t>
            </a:r>
          </a:p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Оплата теплопостачання – 317 050 грн.</a:t>
            </a:r>
          </a:p>
          <a:p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Придбання обладнання і предметів довгострокового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користування – 12 000 грн.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(придбання тенісного столу, літератури).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3074" name="Picture 2" descr="D:\Users\Администратор\Desktop\Ютуб канал\6 випуск\258782346_1236689600148512_867815698591147263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75" y="1278051"/>
            <a:ext cx="1536172" cy="11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s\Администратор\Desktop\245321191_930446327559398_8577992360848503286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253096"/>
            <a:ext cx="1229880" cy="92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-23193" y="1292662"/>
            <a:ext cx="7439667" cy="5614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Видатки всього – 3 821 458 грн.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7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Здобутки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2020-2021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навчальний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рік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869160"/>
            <a:ext cx="4572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2021 рік – перемога в конкурсі екологічних громадських ініціатив Полтавської області 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(проект «Зелена школа»)</a:t>
            </a:r>
            <a:r>
              <a:rPr lang="uk-UA" dirty="0">
                <a:latin typeface="Times New Roman"/>
                <a:ea typeface="Calibri"/>
                <a:cs typeface="Times New Roman"/>
              </a:rPr>
              <a:t> (Розбишівська гімназія);</a:t>
            </a:r>
            <a:endParaRPr lang="uk-UA" sz="14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6" y="438899"/>
            <a:ext cx="9144000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u="sng" dirty="0">
                <a:latin typeface="Times New Roman" pitchFamily="18" charset="0"/>
                <a:ea typeface="Calibri"/>
                <a:cs typeface="Times New Roman" pitchFamily="18" charset="0"/>
              </a:rPr>
              <a:t>Олімпіади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 – Розбишівська гімназія: </a:t>
            </a:r>
            <a:r>
              <a:rPr lang="uk-UA" sz="1600" b="1" dirty="0">
                <a:latin typeface="Times New Roman" pitchFamily="18" charset="0"/>
                <a:ea typeface="Calibri"/>
                <a:cs typeface="Times New Roman" pitchFamily="18" charset="0"/>
              </a:rPr>
              <a:t>ІІІ м.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 – 1переможець.</a:t>
            </a:r>
            <a:endParaRPr lang="uk-UA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u="sng" dirty="0">
                <a:latin typeface="Times New Roman" pitchFamily="18" charset="0"/>
                <a:ea typeface="Calibri"/>
                <a:cs typeface="Times New Roman" pitchFamily="18" charset="0"/>
              </a:rPr>
              <a:t>Конкурси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 – Розбишівська гімназія: </a:t>
            </a:r>
            <a:r>
              <a:rPr lang="uk-UA" sz="1600" b="1" dirty="0">
                <a:latin typeface="Times New Roman" pitchFamily="18" charset="0"/>
                <a:ea typeface="Calibri"/>
                <a:cs typeface="Times New Roman" pitchFamily="18" charset="0"/>
              </a:rPr>
              <a:t>І м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. – 4 переможці (міський конкурс), </a:t>
            </a:r>
            <a:r>
              <a:rPr lang="uk-UA" sz="1600" b="1" dirty="0">
                <a:latin typeface="Times New Roman" pitchFamily="18" charset="0"/>
                <a:ea typeface="Calibri"/>
                <a:cs typeface="Times New Roman" pitchFamily="18" charset="0"/>
              </a:rPr>
              <a:t>ІІ м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. – 5 (міський конкурс), </a:t>
            </a:r>
            <a:r>
              <a:rPr lang="uk-UA" sz="1600" b="1" dirty="0">
                <a:latin typeface="Times New Roman" pitchFamily="18" charset="0"/>
                <a:ea typeface="Calibri"/>
                <a:cs typeface="Times New Roman" pitchFamily="18" charset="0"/>
              </a:rPr>
              <a:t>ІІ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uk-UA" sz="1600" b="1" dirty="0">
                <a:latin typeface="Times New Roman" pitchFamily="18" charset="0"/>
                <a:ea typeface="Calibri"/>
                <a:cs typeface="Times New Roman" pitchFamily="18" charset="0"/>
              </a:rPr>
              <a:t>м.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 – 2 (районний етап</a:t>
            </a: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); Качанівська 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ЗОШ: </a:t>
            </a:r>
            <a:r>
              <a:rPr lang="uk-UA" sz="1600" b="1" dirty="0">
                <a:latin typeface="Times New Roman" pitchFamily="18" charset="0"/>
                <a:ea typeface="Calibri"/>
                <a:cs typeface="Times New Roman" pitchFamily="18" charset="0"/>
              </a:rPr>
              <a:t>І м.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 – 3 переможці (1 міський, 2 районний етап), ІІ м. – 3 переможці (районний етап</a:t>
            </a: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); Сергіївська 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ЗОШ: </a:t>
            </a:r>
            <a:r>
              <a:rPr lang="uk-UA" sz="1600" b="1" dirty="0">
                <a:latin typeface="Times New Roman" pitchFamily="18" charset="0"/>
                <a:ea typeface="Calibri"/>
                <a:cs typeface="Times New Roman" pitchFamily="18" charset="0"/>
              </a:rPr>
              <a:t>І м.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 – 2 переможці (1 міський, 1 районний).</a:t>
            </a:r>
            <a:endParaRPr lang="uk-UA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u="sng" dirty="0">
                <a:latin typeface="Times New Roman" pitchFamily="18" charset="0"/>
                <a:ea typeface="Calibri"/>
                <a:cs typeface="Times New Roman" pitchFamily="18" charset="0"/>
              </a:rPr>
              <a:t>І етап Всеукраїнського конкурсу-захисту НДР учнів-членів МАН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 – Качанівська ЗОШ: </a:t>
            </a:r>
            <a:r>
              <a:rPr lang="uk-UA" sz="1600" b="1" dirty="0">
                <a:latin typeface="Times New Roman" pitchFamily="18" charset="0"/>
                <a:ea typeface="Calibri"/>
                <a:cs typeface="Times New Roman" pitchFamily="18" charset="0"/>
              </a:rPr>
              <a:t>ІІІ м.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 - 1 переможець.</a:t>
            </a:r>
            <a:endParaRPr lang="uk-UA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u="sng" dirty="0">
                <a:latin typeface="Times New Roman" pitchFamily="18" charset="0"/>
                <a:ea typeface="Calibri"/>
                <a:cs typeface="Times New Roman" pitchFamily="18" charset="0"/>
              </a:rPr>
              <a:t>Художня самодіяльність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 – Розбишівська гімназія:  </a:t>
            </a:r>
            <a:r>
              <a:rPr lang="uk-UA" sz="1600" b="1" dirty="0">
                <a:latin typeface="Times New Roman" pitchFamily="18" charset="0"/>
                <a:ea typeface="Calibri"/>
                <a:cs typeface="Times New Roman" pitchFamily="18" charset="0"/>
              </a:rPr>
              <a:t>І м.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 – 5 переможців (3 міський конкурс, 1 міжнародний конкурс, і Всеукраїнський</a:t>
            </a: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); Сергіївська 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ЗОШ: </a:t>
            </a:r>
            <a:r>
              <a:rPr lang="uk-UA" sz="1600" b="1" dirty="0">
                <a:latin typeface="Times New Roman" pitchFamily="18" charset="0"/>
                <a:ea typeface="Calibri"/>
                <a:cs typeface="Times New Roman" pitchFamily="18" charset="0"/>
              </a:rPr>
              <a:t>І м.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 – 1 переможець.</a:t>
            </a:r>
            <a:endParaRPr lang="uk-UA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b="1" dirty="0">
                <a:latin typeface="Times New Roman" pitchFamily="18" charset="0"/>
                <a:ea typeface="Calibri"/>
                <a:cs typeface="Times New Roman" pitchFamily="18" charset="0"/>
              </a:rPr>
              <a:t>Панова Станіслава Валеріївна</a:t>
            </a:r>
            <a:r>
              <a:rPr lang="uk-UA" sz="1600" dirty="0">
                <a:latin typeface="Times New Roman" pitchFamily="18" charset="0"/>
                <a:ea typeface="Calibri"/>
                <a:cs typeface="Times New Roman" pitchFamily="18" charset="0"/>
              </a:rPr>
              <a:t>, учениця 7 класу Сергіївської загальноосвітньої школи І-ІІІ ст.. Сергіївської сільської ради, у 2020-2021 році була запрошена до участі у проекті про талановитих дітей «Літопис Майбутнього України» та нагороджена дипломом «За особистий внесок у створенні майбутнього України у галузі творчості та мистецтва» і подякою «За сприяння підвищенню іміджу України</a:t>
            </a:r>
            <a:r>
              <a:rPr lang="uk-UA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uk-UA" sz="1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42904" y="4530439"/>
            <a:ext cx="4572000" cy="232217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/>
                <a:ea typeface="Calibri"/>
                <a:cs typeface="Times New Roman"/>
              </a:rPr>
              <a:t>У Всеукраїнському конкурсі «Учитель року-2021» лауреатом другого(регіонального) туру конкурсу стала </a:t>
            </a:r>
            <a:r>
              <a:rPr lang="uk-UA" b="1" dirty="0" err="1">
                <a:latin typeface="Times New Roman"/>
                <a:ea typeface="Calibri"/>
                <a:cs typeface="Times New Roman"/>
              </a:rPr>
              <a:t>Панасейко</a:t>
            </a:r>
            <a:r>
              <a:rPr lang="uk-UA" b="1" dirty="0">
                <a:latin typeface="Times New Roman"/>
                <a:ea typeface="Calibri"/>
                <a:cs typeface="Times New Roman"/>
              </a:rPr>
              <a:t> Інна Анатоліївна</a:t>
            </a:r>
            <a:r>
              <a:rPr lang="uk-UA" dirty="0">
                <a:latin typeface="Times New Roman"/>
                <a:ea typeface="Calibri"/>
                <a:cs typeface="Times New Roman"/>
              </a:rPr>
              <a:t>, вчитель української мови та літератури Сергіївської ЗОШ І-ІІІ ст.. Сергіївської сільської ради, у номінації «Українська мова та література».</a:t>
            </a:r>
            <a:endParaRPr lang="uk-UA" sz="1400" dirty="0">
              <a:ea typeface="Calibri"/>
              <a:cs typeface="Times New Roman"/>
            </a:endParaRPr>
          </a:p>
        </p:txBody>
      </p:sp>
      <p:pic>
        <p:nvPicPr>
          <p:cNvPr id="9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460" y="2669"/>
            <a:ext cx="728540" cy="69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55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Нова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країнська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школа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259632" y="830997"/>
            <a:ext cx="6264696" cy="7257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Загальні видатки - 299 770 грн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1689657" y="1694834"/>
            <a:ext cx="2160240" cy="16561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Придбання парт, стільців</a:t>
            </a:r>
            <a:endParaRPr lang="uk-UA" dirty="0"/>
          </a:p>
        </p:txBody>
      </p:sp>
      <p:sp>
        <p:nvSpPr>
          <p:cNvPr id="8" name="Овал 7"/>
          <p:cNvSpPr/>
          <p:nvPr/>
        </p:nvSpPr>
        <p:spPr>
          <a:xfrm>
            <a:off x="3923928" y="1598712"/>
            <a:ext cx="2160240" cy="165618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Придбання демонстративних матеріалів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148064" y="5024059"/>
            <a:ext cx="2160240" cy="165618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Придбання навчальних наліпок</a:t>
            </a:r>
            <a:endParaRPr lang="uk-UA" dirty="0"/>
          </a:p>
        </p:txBody>
      </p:sp>
      <p:sp>
        <p:nvSpPr>
          <p:cNvPr id="10" name="Овал 9"/>
          <p:cNvSpPr/>
          <p:nvPr/>
        </p:nvSpPr>
        <p:spPr>
          <a:xfrm>
            <a:off x="6959740" y="3663280"/>
            <a:ext cx="2160240" cy="165618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Придбання розвиваючих килимків</a:t>
            </a:r>
            <a:endParaRPr lang="uk-UA" dirty="0"/>
          </a:p>
        </p:txBody>
      </p:sp>
      <p:sp>
        <p:nvSpPr>
          <p:cNvPr id="11" name="Овал 10"/>
          <p:cNvSpPr/>
          <p:nvPr/>
        </p:nvSpPr>
        <p:spPr>
          <a:xfrm>
            <a:off x="6552576" y="1618660"/>
            <a:ext cx="2160240" cy="1656184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Придбання </a:t>
            </a:r>
            <a:r>
              <a:rPr lang="uk-UA" dirty="0" err="1" smtClean="0"/>
              <a:t>дошок</a:t>
            </a:r>
            <a:endParaRPr lang="uk-UA" dirty="0"/>
          </a:p>
        </p:txBody>
      </p:sp>
      <p:sp>
        <p:nvSpPr>
          <p:cNvPr id="13" name="Овал 12"/>
          <p:cNvSpPr/>
          <p:nvPr/>
        </p:nvSpPr>
        <p:spPr>
          <a:xfrm>
            <a:off x="179512" y="4779284"/>
            <a:ext cx="2160240" cy="1656184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Придбання </a:t>
            </a:r>
            <a:r>
              <a:rPr lang="uk-UA" dirty="0" err="1" smtClean="0"/>
              <a:t>ламінаторів</a:t>
            </a:r>
            <a:endParaRPr lang="uk-UA" dirty="0"/>
          </a:p>
        </p:txBody>
      </p:sp>
      <p:sp>
        <p:nvSpPr>
          <p:cNvPr id="14" name="Овал 13"/>
          <p:cNvSpPr/>
          <p:nvPr/>
        </p:nvSpPr>
        <p:spPr>
          <a:xfrm>
            <a:off x="891" y="2924944"/>
            <a:ext cx="2160240" cy="1656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Придбання пристроїв </a:t>
            </a:r>
            <a:r>
              <a:rPr lang="en-US" dirty="0" smtClean="0">
                <a:solidFill>
                  <a:schemeClr val="tx1"/>
                </a:solidFill>
              </a:rPr>
              <a:t>Epson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572000" y="3334250"/>
            <a:ext cx="2160240" cy="1656184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 smtClean="0"/>
              <a:t>Придбання меблевих стінок</a:t>
            </a:r>
            <a:endParaRPr lang="uk-UA" sz="1600" dirty="0"/>
          </a:p>
        </p:txBody>
      </p:sp>
      <p:sp>
        <p:nvSpPr>
          <p:cNvPr id="16" name="Овал 15"/>
          <p:cNvSpPr/>
          <p:nvPr/>
        </p:nvSpPr>
        <p:spPr>
          <a:xfrm>
            <a:off x="2287247" y="4137399"/>
            <a:ext cx="2160240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Придбання комплектів мультимедійного обладнання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64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дозвілля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1 891 743 грн.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446550"/>
            <a:ext cx="8784976" cy="4151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Заробітна плата – 938 789 грн.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0" y="1988840"/>
            <a:ext cx="9144000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Предмети, матеріали, обладнання та інвентар – 205 275 грн</a:t>
            </a:r>
            <a:r>
              <a:rPr lang="uk-UA" dirty="0" smtClean="0"/>
              <a:t>.</a:t>
            </a:r>
          </a:p>
          <a:p>
            <a:pPr algn="ctr"/>
            <a:r>
              <a:rPr lang="uk-UA" dirty="0" smtClean="0"/>
              <a:t>Придбання господарських товарів – 6 331 грн.,</a:t>
            </a:r>
          </a:p>
          <a:p>
            <a:pPr algn="ctr"/>
            <a:r>
              <a:rPr lang="uk-UA" dirty="0" smtClean="0"/>
              <a:t>Придбання дверей – 26 798 грн., придбання </a:t>
            </a:r>
            <a:r>
              <a:rPr lang="uk-UA" dirty="0" err="1" smtClean="0"/>
              <a:t>деревяного</a:t>
            </a:r>
            <a:r>
              <a:rPr lang="uk-UA" dirty="0" smtClean="0"/>
              <a:t> блоку – 13 200 грн., придбання сценічного взуття – 20 199 грн., придбання костюмів – 64 973 грн., придбання товарів для ремонту, лінолеум – 14 862 грн., придбання музичного обладнання – 26 010 грн.,  придбання </a:t>
            </a:r>
            <a:r>
              <a:rPr lang="uk-UA" dirty="0" err="1" smtClean="0"/>
              <a:t>бензокоси</a:t>
            </a:r>
            <a:r>
              <a:rPr lang="uk-UA" dirty="0" smtClean="0"/>
              <a:t> – 4 450 грн., періодичні видання – 14 841 грн.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0" y="4005064"/>
            <a:ext cx="9144000" cy="1432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Оплата послуг  (крім комунальних) – 291 402 грн.</a:t>
            </a:r>
          </a:p>
          <a:p>
            <a:pPr algn="ctr"/>
            <a:r>
              <a:rPr lang="uk-UA" dirty="0" smtClean="0"/>
              <a:t>Послуги по використанню мережі Інтернет – 20 193 грн., ремонт коридору в Сергіївській СБК – 49 863 грн., поточний ремонт поліцейської дільниці – 49 998 грн., послуги з </a:t>
            </a:r>
            <a:r>
              <a:rPr lang="uk-UA" dirty="0" err="1" smtClean="0"/>
              <a:t>пот</a:t>
            </a:r>
            <a:r>
              <a:rPr lang="uk-UA" dirty="0" smtClean="0"/>
              <a:t>. Рем. Електропостачання в Сергіївській СБК – 20 517 грн. ,пішохідна доріжка до поліцейської станції – 32 845 грн.</a:t>
            </a:r>
            <a:endParaRPr lang="uk-UA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70" y="5403293"/>
            <a:ext cx="4135182" cy="830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Оплата електроенергії – 165 226 грн.</a:t>
            </a:r>
            <a:endParaRPr lang="uk-UA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65" y="6041863"/>
            <a:ext cx="4115087" cy="830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Оплата природнього газу – 36 517 грн.</a:t>
            </a:r>
            <a:endParaRPr lang="uk-UA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89815" y="6041863"/>
            <a:ext cx="4135182" cy="830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Придбання ноутбука – 15000 грн., тенісного столу – 7000 грн.</a:t>
            </a:r>
            <a:endParaRPr lang="uk-UA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79260" y="5437607"/>
            <a:ext cx="4135182" cy="6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Придбання книг – 30 000 грн.</a:t>
            </a:r>
            <a:endParaRPr lang="uk-UA" dirty="0"/>
          </a:p>
        </p:txBody>
      </p:sp>
      <p:pic>
        <p:nvPicPr>
          <p:cNvPr id="12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469104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0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Культурні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досягнення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504" y="832941"/>
            <a:ext cx="3600400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Ансамбль Надвечір,я на конкурсі-огляді «Чиста криниця» у В.</a:t>
            </a:r>
            <a:r>
              <a:rPr lang="uk-UA" dirty="0" err="1"/>
              <a:t>Сорочинцях</a:t>
            </a:r>
            <a:r>
              <a:rPr lang="uk-UA" dirty="0"/>
              <a:t>, диплом </a:t>
            </a:r>
            <a:r>
              <a:rPr lang="uk-UA" dirty="0" err="1"/>
              <a:t>ІІІступеня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8167" y="5057800"/>
            <a:ext cx="3384376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Ансамбль Надвечір,я на пісенному конкурсі вокалістів «Осіннє золото» в селі Березова Рудка,</a:t>
            </a:r>
          </a:p>
          <a:p>
            <a:pPr algn="ctr"/>
            <a:r>
              <a:rPr lang="uk-UA" dirty="0"/>
              <a:t> диплом І ступеня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96159" y="2682159"/>
            <a:ext cx="3528392" cy="2304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ДИПЛОМОМ 1 СТУПЕНЯ НАГОРОДЖЕНА учасниця художньої  самодіяльності </a:t>
            </a:r>
            <a:r>
              <a:rPr lang="uk-UA" dirty="0" err="1"/>
              <a:t>Івко</a:t>
            </a:r>
            <a:r>
              <a:rPr lang="uk-UA" dirty="0"/>
              <a:t> </a:t>
            </a:r>
            <a:r>
              <a:rPr lang="uk-UA" dirty="0" err="1"/>
              <a:t>Альона</a:t>
            </a:r>
            <a:r>
              <a:rPr lang="uk-UA" dirty="0"/>
              <a:t>   та грамотою за участь у Всеукраїнському фестивалі народної творчості « </a:t>
            </a:r>
            <a:r>
              <a:rPr lang="uk-UA" dirty="0" err="1"/>
              <a:t>Ярмаринка</a:t>
            </a:r>
            <a:r>
              <a:rPr lang="uk-UA" dirty="0"/>
              <a:t>»  на Сорочинському ярмарку 2021 р.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48064" y="832941"/>
            <a:ext cx="3528392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atin typeface="Times New Roman"/>
                <a:ea typeface="Calibri"/>
              </a:rPr>
              <a:t>Дипломом 1 ступеня нагороджена Бутко Лідія Павлівна  в обласному 30 конкурсі  </a:t>
            </a:r>
            <a:r>
              <a:rPr lang="uk-UA" dirty="0" err="1">
                <a:latin typeface="Times New Roman"/>
                <a:ea typeface="Calibri"/>
              </a:rPr>
              <a:t>читців-</a:t>
            </a:r>
            <a:r>
              <a:rPr lang="uk-UA" dirty="0">
                <a:latin typeface="Times New Roman"/>
                <a:ea typeface="Calibri"/>
              </a:rPr>
              <a:t> гумористів, присвяченому українському письменнику поету байкарю Л. Глібову </a:t>
            </a:r>
            <a:endParaRPr lang="uk-UA" dirty="0"/>
          </a:p>
        </p:txBody>
      </p:sp>
      <p:pic>
        <p:nvPicPr>
          <p:cNvPr id="8194" name="Picture 2" descr="D:\фото камера\IMG_31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856" y="3745904"/>
            <a:ext cx="4668144" cy="311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1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Виконавчий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комітет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244522"/>
              </p:ext>
            </p:extLst>
          </p:nvPr>
        </p:nvGraphicFramePr>
        <p:xfrm>
          <a:off x="0" y="911389"/>
          <a:ext cx="9144000" cy="6694076"/>
        </p:xfrm>
        <a:graphic>
          <a:graphicData uri="http://schemas.openxmlformats.org/drawingml/2006/table">
            <a:tbl>
              <a:tblPr>
                <a:tableStyleId>{46F890A9-2807-4EBB-B81D-B2AA78EC7F39}</a:tableStyleId>
              </a:tblPr>
              <a:tblGrid>
                <a:gridCol w="5502257"/>
                <a:gridCol w="3641743"/>
              </a:tblGrid>
              <a:tr h="302747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Заробітна плата</a:t>
                      </a:r>
                      <a:endParaRPr lang="uk-UA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88" marR="63888" marT="0" marB="0"/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Times New Roman" pitchFamily="18" charset="0"/>
                          <a:cs typeface="Times New Roman" pitchFamily="18" charset="0"/>
                        </a:rPr>
                        <a:t>4 094, 486</a:t>
                      </a:r>
                      <a:endParaRPr lang="uk-UA" sz="1600" b="1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88" marR="63888" marT="0" marB="0"/>
                </a:tc>
              </a:tr>
              <a:tr h="1816483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Предмети, матеріали, обладнання, інвентар: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- канцтовари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- бензин, </a:t>
                      </a:r>
                      <a:r>
                        <a:rPr lang="uk-UA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ДП</a:t>
                      </a:r>
                      <a:endParaRPr lang="uk-UA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- придбання запчастин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- придбання меблів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- періодичні видання</a:t>
                      </a:r>
                      <a:endParaRPr lang="uk-UA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88" marR="63888" marT="0" marB="0"/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227,630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19,792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81,232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13,454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28,950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11,789</a:t>
                      </a:r>
                      <a:endParaRPr lang="uk-UA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88" marR="63888" marT="0" marB="0"/>
                </a:tc>
              </a:tr>
              <a:tr h="2421977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Оплата послуг (крім комунальних):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- поточний ремонт тепло генераторної адмін.. буд. С. Качанове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- ремонт автомобілів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- юридичні консультаційні послуги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- котельня адмін. буд. с. Сергіївка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- послуги по ремонту опалення Качанівський старостат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- використання мережі </a:t>
                      </a:r>
                      <a:r>
                        <a:rPr lang="uk-UA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інтернет</a:t>
                      </a:r>
                      <a:endParaRPr lang="uk-UA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88" marR="63888" marT="0" marB="0"/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271,633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49,672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42,305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32,000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49,000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36,414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18,450</a:t>
                      </a:r>
                      <a:endParaRPr lang="uk-UA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88" marR="63888" marT="0" marB="0"/>
                </a:tc>
              </a:tr>
              <a:tr h="2152869"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Придбання обладнання довгострокового користування: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- системний блок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- комп’ютер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- комплект відео нагляду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- столи, стільці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- мережевий відео реєстратор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600" b="1" dirty="0">
                          <a:latin typeface="Times New Roman" pitchFamily="18" charset="0"/>
                          <a:cs typeface="Times New Roman" pitchFamily="18" charset="0"/>
                        </a:rPr>
                        <a:t>GPS </a:t>
                      </a: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комплект </a:t>
                      </a:r>
                      <a:r>
                        <a:rPr lang="uk-UA" sz="1600" b="1" dirty="0" err="1">
                          <a:latin typeface="Times New Roman" pitchFamily="18" charset="0"/>
                          <a:cs typeface="Times New Roman" pitchFamily="18" charset="0"/>
                        </a:rPr>
                        <a:t>гео.метр</a:t>
                      </a:r>
                      <a:endParaRPr lang="uk-UA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88" marR="63888" marT="0" marB="0"/>
                </a:tc>
                <a:tc>
                  <a:txBody>
                    <a:bodyPr/>
                    <a:lstStyle/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146,877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9,430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27,000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36,327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25,150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10,300</a:t>
                      </a:r>
                    </a:p>
                    <a:p>
                      <a:pPr marL="540385"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Times New Roman" pitchFamily="18" charset="0"/>
                          <a:cs typeface="Times New Roman" pitchFamily="18" charset="0"/>
                        </a:rPr>
                        <a:t>16,170</a:t>
                      </a:r>
                      <a:endParaRPr lang="uk-UA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888" marR="6388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13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61271"/>
              </p:ext>
            </p:extLst>
          </p:nvPr>
        </p:nvGraphicFramePr>
        <p:xfrm>
          <a:off x="1" y="830998"/>
          <a:ext cx="9143999" cy="6365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44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97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597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1903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Одноразова допомога при народженні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90,000 </a:t>
                      </a:r>
                      <a:endParaRPr lang="uk-UA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Програма </a:t>
                      </a:r>
                      <a:r>
                        <a:rPr lang="uk-UA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“Підтримки</a:t>
                      </a:r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народжуваності”</a:t>
                      </a:r>
                      <a:endParaRPr lang="uk-UA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7789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Матеріальна допомога дітям з </a:t>
                      </a:r>
                      <a:r>
                        <a:rPr lang="uk-UA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інвалідністю</a:t>
                      </a:r>
                      <a:endParaRPr lang="uk-UA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13,000</a:t>
                      </a:r>
                      <a:endParaRPr lang="uk-UA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Програма </a:t>
                      </a:r>
                      <a:r>
                        <a:rPr lang="uk-UA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“Турбота”</a:t>
                      </a:r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1903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Матеріальна допомога на лікування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24,000</a:t>
                      </a:r>
                      <a:endParaRPr lang="uk-UA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Програма </a:t>
                      </a:r>
                      <a:r>
                        <a:rPr lang="uk-UA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“Турбота”</a:t>
                      </a:r>
                      <a:endParaRPr lang="uk-UA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20423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Санаторно-курортне лікування  учасникам АТО</a:t>
                      </a:r>
                      <a:endParaRPr lang="uk-UA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20,230</a:t>
                      </a:r>
                      <a:endParaRPr lang="uk-UA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Програма </a:t>
                      </a:r>
                      <a:r>
                        <a:rPr lang="uk-UA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“Турбота”</a:t>
                      </a:r>
                      <a:endParaRPr lang="uk-UA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363806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Матеріальна допомога учасникам ЧАЕС, ВВВ, учасникам бойових дій в Афганістані, </a:t>
                      </a:r>
                      <a:r>
                        <a:rPr lang="uk-UA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Чехословакії</a:t>
                      </a:r>
                      <a:endParaRPr lang="uk-UA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17,500</a:t>
                      </a:r>
                      <a:endParaRPr lang="uk-UA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Програма </a:t>
                      </a:r>
                      <a:r>
                        <a:rPr lang="uk-UA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“Турбота”</a:t>
                      </a:r>
                      <a:endParaRPr lang="uk-UA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1903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Грошова винагорода учасникам олімпіад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4,360</a:t>
                      </a:r>
                      <a:endParaRPr lang="uk-UA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Програма </a:t>
                      </a:r>
                      <a:r>
                        <a:rPr lang="uk-UA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“Обдаровані</a:t>
                      </a:r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діти”</a:t>
                      </a:r>
                      <a:endParaRPr lang="uk-UA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940599"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Матеріальна допомога на поховання, постраждалим</a:t>
                      </a:r>
                      <a:r>
                        <a:rPr lang="uk-UA" sz="1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внаслідок пожежі</a:t>
                      </a:r>
                      <a:endParaRPr lang="uk-UA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uk-UA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,000</a:t>
                      </a:r>
                      <a:endParaRPr lang="uk-UA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800" b="1" dirty="0">
                          <a:latin typeface="Times New Roman" pitchFamily="18" charset="0"/>
                          <a:cs typeface="Times New Roman" pitchFamily="18" charset="0"/>
                        </a:rPr>
                        <a:t>Програма </a:t>
                      </a:r>
                      <a:r>
                        <a:rPr lang="uk-UA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“Турбота”</a:t>
                      </a:r>
                      <a:endParaRPr lang="uk-UA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Соціальний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населення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0997"/>
            <a:ext cx="9144000" cy="6027003"/>
          </a:xfrm>
        </p:spPr>
        <p:txBody>
          <a:bodyPr>
            <a:normAutofit fontScale="85000" lnSpcReduction="20000"/>
          </a:bodyPr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дороги с. Сергіївка, вул. Шевченка - 44,102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дороги с. Сергіївка, вул. Центральна – 44,467 </a:t>
            </a:r>
            <a:r>
              <a:rPr lang="uk-UA" sz="2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2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доріг (</a:t>
            </a:r>
            <a:r>
              <a:rPr lang="uk-UA" sz="2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Барзакове</a:t>
            </a:r>
            <a:r>
              <a:rPr lang="uk-UA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Храпалеве</a:t>
            </a:r>
            <a:r>
              <a:rPr lang="uk-UA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, Набережна Хоролу, </a:t>
            </a:r>
            <a:r>
              <a:rPr lang="uk-UA" sz="2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Мочанівка</a:t>
            </a:r>
            <a:r>
              <a:rPr lang="uk-UA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Вертелецьке</a:t>
            </a:r>
            <a:r>
              <a:rPr lang="uk-UA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) с. Сергіївка – 244,841</a:t>
            </a: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дороги с. Розбишівка,вул. Роменська – 44,178 </a:t>
            </a:r>
            <a:r>
              <a:rPr lang="uk-UA" sz="2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2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дороги с. Розбишівка, вул. Центральна – 44,954 </a:t>
            </a:r>
            <a:r>
              <a:rPr lang="uk-UA" sz="2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2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дороги с. Розбишівка  вул. Центральна, вул. Лісова, вул. Франка, вул. Садова – 202,918 </a:t>
            </a:r>
            <a:r>
              <a:rPr lang="uk-UA" sz="2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endParaRPr lang="uk-UA" sz="2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дороги с. Розбишівка,вул. </a:t>
            </a:r>
            <a:r>
              <a:rPr lang="uk-UA" sz="2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Лохвицька</a:t>
            </a:r>
            <a:r>
              <a:rPr lang="uk-UA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– 43,934 </a:t>
            </a:r>
            <a:r>
              <a:rPr lang="uk-UA" sz="2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2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дороги с. Качанове, вул. Гадяцька – 44,616 </a:t>
            </a:r>
            <a:r>
              <a:rPr lang="uk-UA" sz="2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2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дороги с. Качанове, вул. Зоряна – 44,982 </a:t>
            </a:r>
            <a:r>
              <a:rPr lang="uk-UA" sz="2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2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дороги с. Качанове, вул. Центральна – 43,521 </a:t>
            </a:r>
            <a:r>
              <a:rPr lang="uk-UA" sz="2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2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дороги с. Качанове, вул. Гадяцька – 44,508 </a:t>
            </a:r>
            <a:r>
              <a:rPr lang="uk-UA" sz="2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endParaRPr lang="uk-UA" sz="2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uk-UA" sz="2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Поточний ремонт доріг в с. Качанове, с. Степове, с. Вирішальне  - 255,389 </a:t>
            </a:r>
            <a:r>
              <a:rPr lang="uk-UA" sz="2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endParaRPr lang="uk-UA" sz="2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Ремонт </a:t>
            </a:r>
            <a:r>
              <a:rPr lang="ru-RU" sz="4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доріг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2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lvl="0" indent="0" algn="ctr" defTabSz="457200">
              <a:spcBef>
                <a:spcPts val="0"/>
              </a:spcBef>
              <a:buNone/>
            </a:pPr>
            <a:r>
              <a:rPr lang="uk-UA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Поточний середній ремонт проїжджої частини дороги загального користування по вул. Гадяцька в с. Качанове  - 698,999 </a:t>
            </a:r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тис. грн.</a:t>
            </a:r>
          </a:p>
          <a:p>
            <a:pPr marL="0" lvl="0" indent="0" algn="ctr" defTabSz="457200">
              <a:spcBef>
                <a:spcPts val="0"/>
              </a:spcBef>
              <a:buNone/>
            </a:pPr>
            <a:endParaRPr lang="uk-UA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defTabSz="457200">
              <a:spcBef>
                <a:spcPts val="0"/>
              </a:spcBef>
              <a:buNone/>
            </a:pPr>
            <a:r>
              <a:rPr lang="uk-UA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Поточний середній ремонт проїжджої частини дороги загального користування по вул. Центральна в с. Качанове – 789,900 </a:t>
            </a:r>
            <a:r>
              <a:rPr lang="uk-UA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тис. грн.</a:t>
            </a:r>
            <a:endParaRPr lang="uk-UA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Picture 2" descr="C:\Users\user\Desktop\241891810_1993933550764532_879936203495916019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948186"/>
            <a:ext cx="3500462" cy="36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user\Desktop\242031180_1993933604097860_8942955161540642330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674" y="2982015"/>
            <a:ext cx="373274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46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3864"/>
            <a:ext cx="9144000" cy="175432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Депутатський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корпус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Сергіївської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сільської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ради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D:\Users\Администратор\Desktop\Ютуб канал\1 випуск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фото камера\IMG_07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492896"/>
            <a:ext cx="45148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4716016" y="1911198"/>
            <a:ext cx="2160240" cy="1792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Депутатів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uk-UA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20824" y="3333449"/>
            <a:ext cx="2160240" cy="1792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Проведено сесій 9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46825" y="4725144"/>
            <a:ext cx="2160240" cy="17929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Прийнято рішень 218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600" y="0"/>
            <a:ext cx="9172600" cy="1323439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Агенція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доріг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Полтавської</a:t>
            </a:r>
            <a:r>
              <a:rPr lang="ru-RU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області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232976"/>
              </p:ext>
            </p:extLst>
          </p:nvPr>
        </p:nvGraphicFramePr>
        <p:xfrm>
          <a:off x="0" y="1396997"/>
          <a:ext cx="9144000" cy="5461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1450891">
                <a:tc>
                  <a:txBody>
                    <a:bodyPr/>
                    <a:lstStyle/>
                    <a:p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Місцевий бюджет</a:t>
                      </a:r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Агенція місцевих доріг Полтавської області</a:t>
                      </a:r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50891">
                <a:tc>
                  <a:txBody>
                    <a:bodyPr/>
                    <a:lstStyle/>
                    <a:p>
                      <a:r>
                        <a:rPr lang="uk-U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Погарщина-Качанове-Новоселівка</a:t>
                      </a:r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uk-UA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5 000 000</a:t>
                      </a:r>
                      <a:r>
                        <a:rPr lang="uk-UA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млн. </a:t>
                      </a:r>
                      <a:r>
                        <a:rPr lang="uk-UA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грн</a:t>
                      </a:r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uk-UA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uk-UA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uk-U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2 750 000</a:t>
                      </a:r>
                    </a:p>
                    <a:p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79610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Межа області Розбишівка Т1705</a:t>
                      </a:r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1279610">
                <a:tc>
                  <a:txBody>
                    <a:bodyPr/>
                    <a:lstStyle/>
                    <a:p>
                      <a:r>
                        <a:rPr lang="uk-UA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Лободіно-Осняги-Харківці</a:t>
                      </a:r>
                      <a:endParaRPr lang="uk-UA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3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68" y="936357"/>
            <a:ext cx="56969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Поточний ремонт водогону с. Розбишівка вул. Сумська, вул. Роменська (2160м)- 310,000 тис.грн</a:t>
            </a:r>
          </a:p>
          <a:p>
            <a:pPr>
              <a:buFont typeface="Wingdings" pitchFamily="2" charset="2"/>
              <a:buChar char="v"/>
            </a:pP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Поточний ремонт водогону с. Розбишівка вул.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Лохвицька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(1860 м) – 232,000 тис.грн</a:t>
            </a: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Поточний ремонт водогону с. Сергіївка вул. Кузнєцова (600 м) 143,000 тис.грн</a:t>
            </a: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Поточний ремонт водогону с. Новоселівка (1200 м)</a:t>
            </a:r>
          </a:p>
          <a:p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Будівництво водної свердловини по вул. Шевченка с. Сергіївка – 2 235,844 тис.грн</a:t>
            </a:r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28600" y="0"/>
            <a:ext cx="9172600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Водогони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user\Desktop\242434917_4245408762221785_4311880392560270397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323439"/>
            <a:ext cx="3428992" cy="2729099"/>
          </a:xfrm>
          <a:prstGeom prst="rect">
            <a:avLst/>
          </a:prstGeom>
          <a:noFill/>
        </p:spPr>
      </p:pic>
      <p:pic>
        <p:nvPicPr>
          <p:cNvPr id="7" name="Picture 3" descr="C:\Users\user\Desktop\242548923_4245408568888471_158825539598267467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9" y="3861048"/>
            <a:ext cx="3428992" cy="2996952"/>
          </a:xfrm>
          <a:prstGeom prst="rect">
            <a:avLst/>
          </a:prstGeom>
          <a:noFill/>
        </p:spPr>
      </p:pic>
      <p:pic>
        <p:nvPicPr>
          <p:cNvPr id="8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0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600" y="0"/>
            <a:ext cx="9172600" cy="2308324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Компенсаційні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виплати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пільговий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проїзд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автомобільним</a:t>
            </a:r>
            <a:r>
              <a:rPr lang="ru-RU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транспортом 304,678 </a:t>
            </a:r>
            <a:r>
              <a:rPr lang="ru-RU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user\Desktop\bus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308324"/>
            <a:ext cx="7704856" cy="4549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33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600" y="0"/>
            <a:ext cx="9172600" cy="2800767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Пільгове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медичне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осіб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постраждалих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Чорнобильської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катастрофи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5,989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8600" y="3645024"/>
            <a:ext cx="89930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buFont typeface="Arial" pitchFamily="34" charset="0"/>
              <a:buChar char="•"/>
            </a:pPr>
            <a:r>
              <a:rPr lang="uk-UA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Відшкодування пільг зубопротезування учасників ліквідації аварії ЧАЕС – 5,000 </a:t>
            </a:r>
            <a:r>
              <a:rPr lang="uk-UA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тис. грн.</a:t>
            </a:r>
            <a:endParaRPr lang="uk-UA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>
              <a:buFont typeface="Arial" pitchFamily="34" charset="0"/>
              <a:buChar char="•"/>
            </a:pPr>
            <a:r>
              <a:rPr lang="uk-UA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Відшкодування пільг лікарських засобів учасників ліквідації аварії ЧАЕС – 989 </a:t>
            </a:r>
            <a:r>
              <a:rPr lang="uk-UA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грн.</a:t>
            </a:r>
            <a:endParaRPr lang="uk-UA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5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600" y="0"/>
            <a:ext cx="9172600" cy="144655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Центр надання соціальних послуг – 971,864 </a:t>
            </a:r>
            <a:r>
              <a:rPr lang="uk-UA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39552" y="1628800"/>
            <a:ext cx="288032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За 4 роки існування надано 12457 послуг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652120" y="1628800"/>
            <a:ext cx="288032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Працівників - 13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Users\Администратор\Desktop\завантаження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87081"/>
            <a:ext cx="4464496" cy="297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13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600" y="0"/>
            <a:ext cx="9172600" cy="144655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Оздоровлення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відпочинок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78,246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608196"/>
            <a:ext cx="3816424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 2021 році оздоровлено 22 дітей пільгових категорій</a:t>
            </a:r>
            <a:endParaRPr lang="uk-UA" dirty="0"/>
          </a:p>
        </p:txBody>
      </p:sp>
      <p:cxnSp>
        <p:nvCxnSpPr>
          <p:cNvPr id="7" name="Прямая со стрелкой 6"/>
          <p:cNvCxnSpPr>
            <a:stCxn id="5" idx="2"/>
          </p:cNvCxnSpPr>
          <p:nvPr/>
        </p:nvCxnSpPr>
        <p:spPr>
          <a:xfrm flipH="1">
            <a:off x="611560" y="3192372"/>
            <a:ext cx="15481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5" idx="2"/>
          </p:cNvCxnSpPr>
          <p:nvPr/>
        </p:nvCxnSpPr>
        <p:spPr>
          <a:xfrm>
            <a:off x="2159732" y="3192372"/>
            <a:ext cx="1548172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-28600" y="4005064"/>
            <a:ext cx="180020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14 місцевий бюджет</a:t>
            </a:r>
            <a:endParaRPr lang="uk-UA" dirty="0"/>
          </a:p>
        </p:txBody>
      </p:sp>
      <p:sp>
        <p:nvSpPr>
          <p:cNvPr id="11" name="Овал 10"/>
          <p:cNvSpPr/>
          <p:nvPr/>
        </p:nvSpPr>
        <p:spPr>
          <a:xfrm>
            <a:off x="2807804" y="4005064"/>
            <a:ext cx="180020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8 обласний бюджет</a:t>
            </a:r>
            <a:endParaRPr lang="uk-UA" dirty="0"/>
          </a:p>
        </p:txBody>
      </p:sp>
      <p:pic>
        <p:nvPicPr>
          <p:cNvPr id="6146" name="Picture 2" descr="D:\фото\20953346_2024426047843644_174166050955073263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811" y="1700742"/>
            <a:ext cx="3931929" cy="221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ото\Фото\2019\изображение_viber_2019-06-12_10-22-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86" y="4275348"/>
            <a:ext cx="3928953" cy="258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06809"/>
              </p:ext>
            </p:extLst>
          </p:nvPr>
        </p:nvGraphicFramePr>
        <p:xfrm>
          <a:off x="0" y="908719"/>
          <a:ext cx="9036496" cy="5741913"/>
        </p:xfrm>
        <a:graphic>
          <a:graphicData uri="http://schemas.openxmlformats.org/drawingml/2006/table">
            <a:tbl>
              <a:tblPr/>
              <a:tblGrid>
                <a:gridCol w="6351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846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616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Цільовий  фонд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616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Видатки всього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339,313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16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Предмети,матеріали,обладнення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3,700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616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 балансира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3,700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616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Оплата послуг(крім комунальних)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212,802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80263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Поточний ремонт парку с. Сергіївка (</a:t>
                      </a:r>
                      <a:r>
                        <a:rPr lang="uk-UA" sz="2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дитяий</a:t>
                      </a:r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майданчик, благоустрій)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212,802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616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Предмети,матеріали,обладнення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85,241</a:t>
                      </a:r>
                      <a:endParaRPr lang="uk-UA" sz="20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9616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 </a:t>
                      </a:r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балансира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56,310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9616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 </a:t>
                      </a:r>
                      <a:r>
                        <a:rPr lang="uk-UA" sz="2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колясочної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9,331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6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 іграшки Лось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11,600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6165"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Придбання </a:t>
                      </a:r>
                      <a:r>
                        <a:rPr lang="uk-UA" sz="2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качелі</a:t>
                      </a:r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дитячої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8,000</a:t>
                      </a:r>
                      <a:endParaRPr lang="uk-UA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28600" y="0"/>
            <a:ext cx="9172600" cy="76944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Цільовий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фонд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7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628800"/>
            <a:ext cx="9036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Петрівко-Роменська місцева пожежна охорона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639,970 тис.грн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Фонд підтримки підприємництва – 14,335 тис.грн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Дитяча музична школа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429,717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Трудовий архів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16,270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Центр реабілітації дітей-інвалідів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41,450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КЗ «Гадяцький ЦПМСД»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804,300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Будинок дитячо-юнацької творчості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169,365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КЗ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Гадяцький центр професійного розвитку педагогічних працівників 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67,004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Гадяцький інклюзивно-ресурсний центр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9,470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тис. грн.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Гадяцька ЦРЛ –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268,189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тис.грн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8600" y="0"/>
            <a:ext cx="9172600" cy="144655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Субвенція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утримання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обєктів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спільного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користування</a:t>
            </a: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50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24744"/>
            <a:ext cx="9143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Поточний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ремонт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вуличного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освітлення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Першотравнева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с. Розбишівка – 19,604 тис.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Поточний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ремонт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вуличного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освітлення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Сумська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Розбишівка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42,596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Поточний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ремонт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вуличного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освітлення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вул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Лохвицька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Розбишівка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44,273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Поточний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ремонт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вуличного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освітлення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пров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Лагідний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с.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Розбишівка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6,350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Поточний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ремонт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сцени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Сергіївка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30,900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тис.грн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8600" y="0"/>
            <a:ext cx="9172600" cy="76944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Благоустрій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4 224 359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грн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фото\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78682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фото\IMG_03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095062"/>
            <a:ext cx="2520280" cy="168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43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92" y="911389"/>
            <a:ext cx="9073008" cy="521477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2021 рік: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Передано у приватну власність 207,1071 га землі;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Проведено 4 аукціони продажу права оренди на земельні ділянки на території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Качанівського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старостинського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округу: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ділянка 34,408 га-111,42%-1 011 575,51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/рік;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ділянка 31,2847 га-95,04%-798 020,1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/рік;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ділянка 45,9686-112,26%-1 379 170,3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/рік;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ділянка 5,0244 га-110,64%-125 835,19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/рік.</a:t>
            </a:r>
          </a:p>
          <a:p>
            <a:pPr marL="0" indent="0" algn="just">
              <a:buNone/>
            </a:pPr>
            <a:endParaRPr lang="uk-UA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Загалом 116,6856 га на суму  3 314 601,1 гривень в рік.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" y="70974"/>
            <a:ext cx="8184561" cy="76944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Земельні</a:t>
            </a:r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відносини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537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Виконавчий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комітет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Сергіївської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сільської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ради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>
            <a:off x="251520" y="1754326"/>
            <a:ext cx="8892480" cy="252028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988840"/>
            <a:ext cx="194421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14 членів виконкому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87272" y="2024844"/>
            <a:ext cx="194421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15 засідань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8104" y="2037329"/>
            <a:ext cx="1944216" cy="20162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124 рішення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8121" y="4979139"/>
            <a:ext cx="334782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1891" y="4437112"/>
            <a:ext cx="2520280" cy="15082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відділів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сектор</a:t>
            </a:r>
          </a:p>
          <a:p>
            <a:pPr algn="ctr"/>
            <a:r>
              <a:rPr lang="uk-UA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ЦНАП</a:t>
            </a:r>
            <a:endParaRPr lang="uk-UA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31661" y="4979139"/>
            <a:ext cx="334782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664281" y="4467944"/>
            <a:ext cx="2520280" cy="150823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33 працівника</a:t>
            </a:r>
            <a:endParaRPr lang="uk-UA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3845941" y="5445224"/>
            <a:ext cx="138572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503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7906"/>
            <a:ext cx="849694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Проведена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налітика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 земельному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банку Сергіївської територіальної громади в рамках програми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VkursiZemli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що коштувала місцевому бюджету 165 тис. грн.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 2021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самовільне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зайняття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земель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комунальної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власності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бюджету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надійшло 268 042,62 грн.</a:t>
            </a:r>
          </a:p>
          <a:p>
            <a:pPr marL="457200" indent="-457200">
              <a:buFont typeface="Arial" pitchFamily="34" charset="0"/>
              <a:buChar char="•"/>
            </a:pPr>
            <a:endParaRPr lang="uk-UA" sz="32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3200" dirty="0"/>
          </a:p>
        </p:txBody>
      </p:sp>
      <p:pic>
        <p:nvPicPr>
          <p:cNvPr id="1028" name="Picture 4" descr="C:\Users\admin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37" y="2341619"/>
            <a:ext cx="7183275" cy="36021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5834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3476" y="116632"/>
            <a:ext cx="849694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Загалом платформа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VkursiZemli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себе 8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розділів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Землевласники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земель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Оренда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земель</a:t>
            </a: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Землекористування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Недонадходження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Рейтинг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платників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fontAlgn="base">
              <a:buFont typeface="Wingdings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Моніторинг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 приклад, розглянувши розділ «Оренда землі» можна побачити ТОП 10 орендарів землі з позначенням їх на карті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admin\Desktop\то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56" y="3284983"/>
            <a:ext cx="6768752" cy="334747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тттт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094" y="3073275"/>
            <a:ext cx="2516082" cy="2238375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тттт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21" y="5307334"/>
            <a:ext cx="2505899" cy="132512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2588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 початку 2021 року проведено 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аукціони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передачі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комунального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майна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оренду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села Сергіївка:</a:t>
            </a:r>
          </a:p>
          <a:p>
            <a:pPr marL="285750" indent="-285750" algn="just" fontAlgn="base">
              <a:buFont typeface="Courier New" pitchFamily="49" charset="0"/>
              <a:buChar char="o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астина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майстерні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території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колишньої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тракторної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бригади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площею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107,7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переможцем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став ФОП Скороход А.В.,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орендна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250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 fontAlgn="base">
              <a:buFont typeface="Courier New" pitchFamily="49" charset="0"/>
              <a:buChar char="o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олишня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олійниця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148,1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переможець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ФОП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Осіпов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орендна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плата становить 395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 fontAlgn="base">
              <a:buFont typeface="Courier New" pitchFamily="49" charset="0"/>
              <a:buChar char="o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20.12.2021 року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оголошений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аукціон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продажу права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оенди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ангару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площею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разом 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гранулятором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Оголошена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стартова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1350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місяць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" y="70973"/>
            <a:ext cx="8268236" cy="769441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Комунальне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майно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обмін\с. Сергіївка тракторна бригада (майстерня)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83935"/>
            <a:ext cx="3440006" cy="229333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обмін\С. Сергіївка олійниця (4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31" y="4183046"/>
            <a:ext cx="3373388" cy="224892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обмін\с. Сергіівка частина ангару 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18519" y="3700285"/>
            <a:ext cx="2324153" cy="309887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12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Кадрова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робота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1268760"/>
            <a:ext cx="316835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Прийнято розпоряджень сільського голови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03920" y="4581128"/>
            <a:ext cx="316835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Проведено засідань конкурсної комісії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68144" y="4581128"/>
            <a:ext cx="316835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Прийнято за результатами конкурсного відбору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8144" y="1297383"/>
            <a:ext cx="3168352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-15" dirty="0" err="1">
                <a:latin typeface="Times New Roman"/>
                <a:cs typeface="Times New Roman"/>
              </a:rPr>
              <a:t>Консультація</a:t>
            </a:r>
            <a:r>
              <a:rPr lang="ru-RU" sz="2000" b="1" spc="-15" dirty="0">
                <a:latin typeface="Times New Roman"/>
                <a:cs typeface="Times New Roman"/>
              </a:rPr>
              <a:t>, </a:t>
            </a:r>
            <a:r>
              <a:rPr lang="ru-RU" sz="2000" b="1" spc="-15" dirty="0" err="1">
                <a:latin typeface="Times New Roman"/>
                <a:cs typeface="Times New Roman"/>
              </a:rPr>
              <a:t>щодо</a:t>
            </a:r>
            <a:r>
              <a:rPr lang="ru-RU" sz="2000" b="1" spc="-15" dirty="0">
                <a:latin typeface="Times New Roman"/>
                <a:cs typeface="Times New Roman"/>
              </a:rPr>
              <a:t> </a:t>
            </a:r>
            <a:r>
              <a:rPr lang="ru-RU" sz="2000" b="1" spc="-15" dirty="0" err="1">
                <a:latin typeface="Times New Roman"/>
                <a:cs typeface="Times New Roman"/>
              </a:rPr>
              <a:t>заповнення</a:t>
            </a:r>
            <a:r>
              <a:rPr lang="ru-RU" sz="2000" b="1" spc="-15" dirty="0">
                <a:latin typeface="Times New Roman"/>
                <a:cs typeface="Times New Roman"/>
              </a:rPr>
              <a:t> </a:t>
            </a:r>
            <a:r>
              <a:rPr lang="ru-RU" sz="2000" b="1" spc="-15" dirty="0" err="1">
                <a:latin typeface="Times New Roman"/>
                <a:cs typeface="Times New Roman"/>
              </a:rPr>
              <a:t>електронних</a:t>
            </a:r>
            <a:r>
              <a:rPr lang="ru-RU" sz="2000" b="1" spc="-15" dirty="0">
                <a:latin typeface="Times New Roman"/>
                <a:cs typeface="Times New Roman"/>
              </a:rPr>
              <a:t> </a:t>
            </a:r>
            <a:r>
              <a:rPr lang="ru-RU" sz="2000" b="1" spc="-15" dirty="0" err="1">
                <a:latin typeface="Times New Roman"/>
                <a:cs typeface="Times New Roman"/>
              </a:rPr>
              <a:t>декларацій</a:t>
            </a:r>
            <a:endParaRPr lang="ru-RU" sz="2000" dirty="0">
              <a:latin typeface="Times New Roman"/>
              <a:cs typeface="Times New Roman"/>
            </a:endParaRPr>
          </a:p>
          <a:p>
            <a:pPr algn="ctr"/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ИЛИ 10"/>
          <p:cNvSpPr/>
          <p:nvPr/>
        </p:nvSpPr>
        <p:spPr>
          <a:xfrm>
            <a:off x="2633076" y="1954204"/>
            <a:ext cx="3888432" cy="3528392"/>
          </a:xfrm>
          <a:prstGeom prst="flowChar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2636912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244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7743" y="400506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411946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28519" y="263691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1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Діяльність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83568" y="1124744"/>
            <a:ext cx="7980712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Здійснено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746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  процедури закупівель в системі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PROZZORO</a:t>
            </a:r>
          </a:p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Очікуваною вартістю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19 540 016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тис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 грн.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2852936"/>
            <a:ext cx="4104456" cy="338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12 </a:t>
            </a:r>
            <a:r>
              <a:rPr lang="uk-UA" dirty="0"/>
              <a:t>закупівлі за процедурою “відкриті торги”  </a:t>
            </a:r>
            <a:endParaRPr lang="uk-UA" dirty="0" smtClean="0"/>
          </a:p>
          <a:p>
            <a:pPr algn="ctr"/>
            <a:r>
              <a:rPr lang="uk-UA" dirty="0" smtClean="0"/>
              <a:t>очікувана </a:t>
            </a:r>
            <a:r>
              <a:rPr lang="uk-UA" dirty="0"/>
              <a:t>сума </a:t>
            </a:r>
            <a:r>
              <a:rPr lang="en-US" sz="2000" b="1" dirty="0"/>
              <a:t>8 631 139</a:t>
            </a:r>
            <a:r>
              <a:rPr lang="uk-UA" dirty="0"/>
              <a:t> </a:t>
            </a:r>
            <a:r>
              <a:rPr lang="uk-UA" dirty="0" smtClean="0"/>
              <a:t>тис. грн., </a:t>
            </a:r>
          </a:p>
          <a:p>
            <a:pPr algn="ctr"/>
            <a:r>
              <a:rPr lang="uk-UA" dirty="0" smtClean="0"/>
              <a:t>сума </a:t>
            </a:r>
            <a:r>
              <a:rPr lang="uk-UA" dirty="0"/>
              <a:t>укладеного договору </a:t>
            </a:r>
            <a:endParaRPr lang="uk-UA" dirty="0" smtClean="0"/>
          </a:p>
          <a:p>
            <a:pPr algn="ctr"/>
            <a:r>
              <a:rPr lang="uk-UA" sz="2000" b="1" dirty="0" smtClean="0"/>
              <a:t>7 </a:t>
            </a:r>
            <a:r>
              <a:rPr lang="uk-UA" sz="2000" b="1" dirty="0"/>
              <a:t>710 643</a:t>
            </a:r>
            <a:r>
              <a:rPr lang="uk-UA" dirty="0"/>
              <a:t> </a:t>
            </a:r>
            <a:r>
              <a:rPr lang="uk-UA" dirty="0" smtClean="0"/>
              <a:t>тис. грн., </a:t>
            </a:r>
          </a:p>
          <a:p>
            <a:pPr algn="ctr"/>
            <a:r>
              <a:rPr lang="uk-UA" sz="2800" b="1" dirty="0"/>
              <a:t>Е</a:t>
            </a:r>
            <a:r>
              <a:rPr lang="uk-UA" sz="2800" b="1" dirty="0" smtClean="0"/>
              <a:t>кономія </a:t>
            </a:r>
            <a:r>
              <a:rPr lang="uk-UA" sz="2800" b="1" dirty="0"/>
              <a:t>коштів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 </a:t>
            </a:r>
            <a:r>
              <a:rPr lang="uk-UA" sz="3200" b="1" dirty="0"/>
              <a:t>920 466</a:t>
            </a:r>
            <a:r>
              <a:rPr lang="uk-UA" sz="2800" b="1" dirty="0"/>
              <a:t> тис</a:t>
            </a:r>
            <a:r>
              <a:rPr lang="uk-UA" sz="2800" b="1" dirty="0" smtClean="0"/>
              <a:t>. грн.</a:t>
            </a:r>
            <a:endParaRPr lang="uk-UA" sz="2800" b="1" dirty="0"/>
          </a:p>
          <a:p>
            <a:pPr algn="ctr"/>
            <a:endParaRPr lang="uk-UA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73924" y="2852936"/>
            <a:ext cx="4290564" cy="33843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Спрощена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процедура –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очікувана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сума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041 917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тис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грн.,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сума укладених договорів 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2000" b="1" dirty="0">
                <a:latin typeface="Times New Roman" pitchFamily="18" charset="0"/>
                <a:cs typeface="Times New Roman" pitchFamily="18" charset="0"/>
              </a:rPr>
              <a:t>010 749,78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тис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грн.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Економія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коштів  </a:t>
            </a:r>
            <a:endParaRPr lang="uk-UA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31 </a:t>
            </a:r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167,22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 тис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. грн.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Робота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зверненнями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громадян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лок-схема: ссылка на другую страницу 6"/>
          <p:cNvSpPr/>
          <p:nvPr/>
        </p:nvSpPr>
        <p:spPr>
          <a:xfrm>
            <a:off x="257130" y="2780928"/>
            <a:ext cx="1218526" cy="1296144"/>
          </a:xfrm>
          <a:prstGeom prst="flowChartOffpage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21 усні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257130" y="1994977"/>
            <a:ext cx="3096344" cy="79208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Надійшло звернень 541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Блок-схема: ссылка на другую страницу 8"/>
          <p:cNvSpPr/>
          <p:nvPr/>
        </p:nvSpPr>
        <p:spPr>
          <a:xfrm>
            <a:off x="2123728" y="2787065"/>
            <a:ext cx="1231584" cy="1296144"/>
          </a:xfrm>
          <a:prstGeom prst="flowChartOffpage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520 письмові</a:t>
            </a:r>
            <a:endParaRPr lang="uk-UA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28901118"/>
              </p:ext>
            </p:extLst>
          </p:nvPr>
        </p:nvGraphicFramePr>
        <p:xfrm>
          <a:off x="3563888" y="1994977"/>
          <a:ext cx="5308972" cy="4674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Овал 10"/>
          <p:cNvSpPr/>
          <p:nvPr/>
        </p:nvSpPr>
        <p:spPr>
          <a:xfrm>
            <a:off x="0" y="4293096"/>
            <a:ext cx="3635896" cy="25649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Центром  надання адміністративних</a:t>
            </a:r>
          </a:p>
          <a:p>
            <a:pPr algn="just"/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 послуг виконавчого комітету Сергіївської</a:t>
            </a:r>
          </a:p>
          <a:p>
            <a:pPr algn="just"/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 сільської ради видано </a:t>
            </a:r>
            <a:r>
              <a:rPr lang="uk-UA" sz="2000" b="1" i="1" dirty="0">
                <a:latin typeface="Times New Roman" pitchFamily="18" charset="0"/>
                <a:cs typeface="Times New Roman" pitchFamily="18" charset="0"/>
              </a:rPr>
              <a:t>1311</a:t>
            </a:r>
            <a:r>
              <a:rPr lang="uk-UA" sz="1600" b="1" i="1" dirty="0">
                <a:latin typeface="Times New Roman" pitchFamily="18" charset="0"/>
                <a:cs typeface="Times New Roman" pitchFamily="18" charset="0"/>
              </a:rPr>
              <a:t> довідок різного характеру</a:t>
            </a:r>
          </a:p>
        </p:txBody>
      </p:sp>
    </p:spTree>
    <p:extLst>
      <p:ext uri="{BB962C8B-B14F-4D97-AF65-F5344CB8AC3E}">
        <p14:creationId xmlns:p14="http://schemas.microsoft.com/office/powerpoint/2010/main" val="2202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Інфраструктура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ТГ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2" descr="D:\Users\Администратор\Desktop\Ютуб канал\1 випуск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61" y="2669"/>
            <a:ext cx="959439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/>
          <p:cNvSpPr/>
          <p:nvPr/>
        </p:nvSpPr>
        <p:spPr>
          <a:xfrm>
            <a:off x="0" y="923330"/>
            <a:ext cx="4283968" cy="99350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latin typeface="Times New Roman" pitchFamily="18" charset="0"/>
                <a:cs typeface="Times New Roman" pitchFamily="18" charset="0"/>
              </a:rPr>
              <a:t>Освіта</a:t>
            </a:r>
            <a:endParaRPr lang="uk-UA" sz="4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520" y="1916832"/>
            <a:ext cx="0" cy="4680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51520" y="2708920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520" y="4869160"/>
            <a:ext cx="72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Блок-схема: альтернативный процесс 13"/>
          <p:cNvSpPr/>
          <p:nvPr/>
        </p:nvSpPr>
        <p:spPr>
          <a:xfrm>
            <a:off x="971600" y="2132856"/>
            <a:ext cx="3312368" cy="21242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 дошкільних заклади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ДНЗ «Джерельце»  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ДНЗ «Перлинка»  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ДНЗ «Ромашка» 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1020800" y="4409492"/>
            <a:ext cx="3263168" cy="21242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 загальноосвітні заклади</a:t>
            </a: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Сергіївська ЗОШ І-ІІІ ст. </a:t>
            </a: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Розбишівська гімназія </a:t>
            </a:r>
          </a:p>
          <a:p>
            <a:pPr algn="ctr"/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Качанівська ЗОШ І-ІІ ст. 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4572000" y="949326"/>
            <a:ext cx="4464496" cy="99350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Центр надання соціальних послуг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4572000" y="2132856"/>
            <a:ext cx="4464496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Центр культури та дозвілля</a:t>
            </a:r>
            <a:endParaRPr lang="uk-UA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860032" y="2996952"/>
            <a:ext cx="0" cy="12601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860032" y="3429000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860032" y="425709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Блок-схема: альтернативный процесс 23"/>
          <p:cNvSpPr/>
          <p:nvPr/>
        </p:nvSpPr>
        <p:spPr>
          <a:xfrm>
            <a:off x="5364088" y="3194974"/>
            <a:ext cx="3456384" cy="81009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4 клубні установи</a:t>
            </a:r>
            <a:endParaRPr lang="uk-UA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5364088" y="4005064"/>
            <a:ext cx="3456384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3 бібліотеки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4572000" y="5039562"/>
            <a:ext cx="4464496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Медицина</a:t>
            </a:r>
            <a:endParaRPr lang="uk-UA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5364088" y="5903658"/>
            <a:ext cx="3456384" cy="86409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2 амбулаторії;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3 ФАП;</a:t>
            </a:r>
          </a:p>
        </p:txBody>
      </p:sp>
    </p:spTree>
    <p:extLst>
      <p:ext uri="{BB962C8B-B14F-4D97-AF65-F5344CB8AC3E}">
        <p14:creationId xmlns:p14="http://schemas.microsoft.com/office/powerpoint/2010/main" val="99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Ситуація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</a:t>
            </a:r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коронавірусною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хворобо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ю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919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766</TotalTime>
  <Words>2884</Words>
  <Application>Microsoft Office PowerPoint</Application>
  <PresentationFormat>Экран (4:3)</PresentationFormat>
  <Paragraphs>439</Paragraphs>
  <Slides>42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Тема Office</vt:lpstr>
      <vt:lpstr>Звіт голови  Сергіївської сільської територіальної громади  за 2021 рік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Земельні відносини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64</cp:revision>
  <dcterms:created xsi:type="dcterms:W3CDTF">2021-11-29T09:32:02Z</dcterms:created>
  <dcterms:modified xsi:type="dcterms:W3CDTF">2021-12-02T08:48:35Z</dcterms:modified>
</cp:coreProperties>
</file>